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handoutMasterIdLst>
    <p:handoutMasterId r:id="rId24"/>
  </p:handoutMasterIdLst>
  <p:sldIdLst>
    <p:sldId id="256" r:id="rId2"/>
    <p:sldId id="278" r:id="rId3"/>
    <p:sldId id="257" r:id="rId4"/>
    <p:sldId id="262" r:id="rId5"/>
    <p:sldId id="277" r:id="rId6"/>
    <p:sldId id="264" r:id="rId7"/>
    <p:sldId id="258" r:id="rId8"/>
    <p:sldId id="259" r:id="rId9"/>
    <p:sldId id="263" r:id="rId10"/>
    <p:sldId id="260" r:id="rId11"/>
    <p:sldId id="276" r:id="rId12"/>
    <p:sldId id="266" r:id="rId13"/>
    <p:sldId id="269" r:id="rId14"/>
    <p:sldId id="273" r:id="rId15"/>
    <p:sldId id="272" r:id="rId16"/>
    <p:sldId id="271" r:id="rId17"/>
    <p:sldId id="279" r:id="rId18"/>
    <p:sldId id="274" r:id="rId19"/>
    <p:sldId id="267" r:id="rId20"/>
    <p:sldId id="268" r:id="rId21"/>
    <p:sldId id="275" r:id="rId22"/>
  </p:sldIdLst>
  <p:sldSz cx="9144000" cy="6858000" type="screen4x3"/>
  <p:notesSz cx="6802438" cy="99345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Objects="1">
      <p:cViewPr varScale="1">
        <p:scale>
          <a:sx n="82" d="100"/>
          <a:sy n="82" d="100"/>
        </p:scale>
        <p:origin x="-90" y="-900"/>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7723" cy="496729"/>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3141" y="0"/>
            <a:ext cx="2947723" cy="496729"/>
          </a:xfrm>
          <a:prstGeom prst="rect">
            <a:avLst/>
          </a:prstGeom>
        </p:spPr>
        <p:txBody>
          <a:bodyPr vert="horz" lIns="91440" tIns="45720" rIns="91440" bIns="45720" rtlCol="0"/>
          <a:lstStyle>
            <a:lvl1pPr algn="r">
              <a:defRPr sz="1200"/>
            </a:lvl1pPr>
          </a:lstStyle>
          <a:p>
            <a:fld id="{22853ABD-A88E-45D3-B647-B4B8D048804D}" type="datetimeFigureOut">
              <a:rPr lang="en-GB" smtClean="0"/>
              <a:t>22/09/2014</a:t>
            </a:fld>
            <a:endParaRPr lang="en-GB"/>
          </a:p>
        </p:txBody>
      </p:sp>
      <p:sp>
        <p:nvSpPr>
          <p:cNvPr id="4" name="Footer Placeholder 3"/>
          <p:cNvSpPr>
            <a:spLocks noGrp="1"/>
          </p:cNvSpPr>
          <p:nvPr>
            <p:ph type="ftr" sz="quarter" idx="2"/>
          </p:nvPr>
        </p:nvSpPr>
        <p:spPr>
          <a:xfrm>
            <a:off x="0" y="9436122"/>
            <a:ext cx="2947723" cy="496729"/>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3141" y="9436122"/>
            <a:ext cx="2947723" cy="496729"/>
          </a:xfrm>
          <a:prstGeom prst="rect">
            <a:avLst/>
          </a:prstGeom>
        </p:spPr>
        <p:txBody>
          <a:bodyPr vert="horz" lIns="91440" tIns="45720" rIns="91440" bIns="45720" rtlCol="0" anchor="b"/>
          <a:lstStyle>
            <a:lvl1pPr algn="r">
              <a:defRPr sz="1200"/>
            </a:lvl1pPr>
          </a:lstStyle>
          <a:p>
            <a:fld id="{214DC396-9255-4234-9C3D-8A4BB6F46452}" type="slidenum">
              <a:rPr lang="en-GB" smtClean="0"/>
              <a:t>‹#›</a:t>
            </a:fld>
            <a:endParaRPr lang="en-GB"/>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7723" cy="496729"/>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3141" y="0"/>
            <a:ext cx="2947723" cy="496729"/>
          </a:xfrm>
          <a:prstGeom prst="rect">
            <a:avLst/>
          </a:prstGeom>
        </p:spPr>
        <p:txBody>
          <a:bodyPr vert="horz" lIns="91440" tIns="45720" rIns="91440" bIns="45720" rtlCol="0"/>
          <a:lstStyle>
            <a:lvl1pPr algn="r">
              <a:defRPr sz="1200"/>
            </a:lvl1pPr>
          </a:lstStyle>
          <a:p>
            <a:fld id="{944D5A81-8BCC-884E-8229-B07E217C4FD2}" type="datetimeFigureOut">
              <a:rPr lang="en-US" smtClean="0"/>
              <a:pPr/>
              <a:t>9/22/2014</a:t>
            </a:fld>
            <a:endParaRPr lang="en-US"/>
          </a:p>
        </p:txBody>
      </p:sp>
      <p:sp>
        <p:nvSpPr>
          <p:cNvPr id="4" name="Slide Image Placeholder 3"/>
          <p:cNvSpPr>
            <a:spLocks noGrp="1" noRot="1" noChangeAspect="1"/>
          </p:cNvSpPr>
          <p:nvPr>
            <p:ph type="sldImg" idx="2"/>
          </p:nvPr>
        </p:nvSpPr>
        <p:spPr>
          <a:xfrm>
            <a:off x="917575" y="744538"/>
            <a:ext cx="4967288" cy="372586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0244" y="4718923"/>
            <a:ext cx="5441950" cy="4470559"/>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9436122"/>
            <a:ext cx="2947723" cy="496729"/>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3141" y="9436122"/>
            <a:ext cx="2947723" cy="496729"/>
          </a:xfrm>
          <a:prstGeom prst="rect">
            <a:avLst/>
          </a:prstGeom>
        </p:spPr>
        <p:txBody>
          <a:bodyPr vert="horz" lIns="91440" tIns="45720" rIns="91440" bIns="45720" rtlCol="0" anchor="b"/>
          <a:lstStyle>
            <a:lvl1pPr algn="r">
              <a:defRPr sz="1200"/>
            </a:lvl1pPr>
          </a:lstStyle>
          <a:p>
            <a:fld id="{43E80297-961A-D04D-BDFF-9CE441301D50}" type="slidenum">
              <a:rPr lang="en-US" smtClean="0"/>
              <a:pPr/>
              <a:t>‹#›</a:t>
            </a:fld>
            <a:endParaRPr lang="en-US"/>
          </a:p>
        </p:txBody>
      </p:sp>
    </p:spTree>
    <p:extLst>
      <p:ext uri="{BB962C8B-B14F-4D97-AF65-F5344CB8AC3E}">
        <p14:creationId xmlns="" xmlns:p14="http://schemas.microsoft.com/office/powerpoint/2010/main" val="131475670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E80297-961A-D04D-BDFF-9CE441301D50}" type="slidenum">
              <a:rPr lang="en-US" smtClean="0"/>
              <a:pPr/>
              <a:t>1</a:t>
            </a:fld>
            <a:endParaRPr lang="en-US"/>
          </a:p>
        </p:txBody>
      </p:sp>
    </p:spTree>
    <p:extLst>
      <p:ext uri="{BB962C8B-B14F-4D97-AF65-F5344CB8AC3E}">
        <p14:creationId xmlns="" xmlns:p14="http://schemas.microsoft.com/office/powerpoint/2010/main" val="2239483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E80297-961A-D04D-BDFF-9CE441301D50}" type="slidenum">
              <a:rPr lang="en-US" smtClean="0"/>
              <a:pPr/>
              <a:t>3</a:t>
            </a:fld>
            <a:endParaRPr lang="en-US"/>
          </a:p>
        </p:txBody>
      </p:sp>
    </p:spTree>
    <p:extLst>
      <p:ext uri="{BB962C8B-B14F-4D97-AF65-F5344CB8AC3E}">
        <p14:creationId xmlns="" xmlns:p14="http://schemas.microsoft.com/office/powerpoint/2010/main" val="213494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E80297-961A-D04D-BDFF-9CE441301D50}" type="slidenum">
              <a:rPr lang="en-US" smtClean="0"/>
              <a:pPr/>
              <a:t>4</a:t>
            </a:fld>
            <a:endParaRPr lang="en-US"/>
          </a:p>
        </p:txBody>
      </p:sp>
    </p:spTree>
    <p:extLst>
      <p:ext uri="{BB962C8B-B14F-4D97-AF65-F5344CB8AC3E}">
        <p14:creationId xmlns="" xmlns:p14="http://schemas.microsoft.com/office/powerpoint/2010/main" val="3520289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E80297-961A-D04D-BDFF-9CE441301D50}" type="slidenum">
              <a:rPr lang="en-US" smtClean="0"/>
              <a:pPr/>
              <a:t>6</a:t>
            </a:fld>
            <a:endParaRPr lang="en-US"/>
          </a:p>
        </p:txBody>
      </p:sp>
    </p:spTree>
    <p:extLst>
      <p:ext uri="{BB962C8B-B14F-4D97-AF65-F5344CB8AC3E}">
        <p14:creationId xmlns="" xmlns:p14="http://schemas.microsoft.com/office/powerpoint/2010/main" val="19317349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E80297-961A-D04D-BDFF-9CE441301D50}" type="slidenum">
              <a:rPr lang="en-US" smtClean="0"/>
              <a:pPr/>
              <a:t>7</a:t>
            </a:fld>
            <a:endParaRPr lang="en-US"/>
          </a:p>
        </p:txBody>
      </p:sp>
    </p:spTree>
    <p:extLst>
      <p:ext uri="{BB962C8B-B14F-4D97-AF65-F5344CB8AC3E}">
        <p14:creationId xmlns="" xmlns:p14="http://schemas.microsoft.com/office/powerpoint/2010/main" val="8213019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E80297-961A-D04D-BDFF-9CE441301D50}" type="slidenum">
              <a:rPr lang="en-US" smtClean="0"/>
              <a:pPr/>
              <a:t>8</a:t>
            </a:fld>
            <a:endParaRPr lang="en-US"/>
          </a:p>
        </p:txBody>
      </p:sp>
    </p:spTree>
    <p:extLst>
      <p:ext uri="{BB962C8B-B14F-4D97-AF65-F5344CB8AC3E}">
        <p14:creationId xmlns="" xmlns:p14="http://schemas.microsoft.com/office/powerpoint/2010/main" val="4160593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E80297-961A-D04D-BDFF-9CE441301D50}" type="slidenum">
              <a:rPr lang="en-US" smtClean="0"/>
              <a:pPr/>
              <a:t>9</a:t>
            </a:fld>
            <a:endParaRPr lang="en-US"/>
          </a:p>
        </p:txBody>
      </p:sp>
    </p:spTree>
    <p:extLst>
      <p:ext uri="{BB962C8B-B14F-4D97-AF65-F5344CB8AC3E}">
        <p14:creationId xmlns="" xmlns:p14="http://schemas.microsoft.com/office/powerpoint/2010/main" val="13631586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E80297-961A-D04D-BDFF-9CE441301D50}" type="slidenum">
              <a:rPr lang="en-US" smtClean="0"/>
              <a:pPr/>
              <a:t>10</a:t>
            </a:fld>
            <a:endParaRPr lang="en-US"/>
          </a:p>
        </p:txBody>
      </p:sp>
    </p:spTree>
    <p:extLst>
      <p:ext uri="{BB962C8B-B14F-4D97-AF65-F5344CB8AC3E}">
        <p14:creationId xmlns="" xmlns:p14="http://schemas.microsoft.com/office/powerpoint/2010/main" val="2056084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lstStyle>
          <a:p>
            <a:r>
              <a:rPr kumimoji="0" lang="en-GB" smtClean="0"/>
              <a:t>Click to edit Master title style</a:t>
            </a:r>
            <a:endParaRPr kumimoji="0" lang="en-US"/>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GB" smtClean="0"/>
              <a:t>Click to edit Master subtitle style</a:t>
            </a:r>
            <a:endParaRPr kumimoji="0" lang="en-US"/>
          </a:p>
        </p:txBody>
      </p:sp>
      <p:sp>
        <p:nvSpPr>
          <p:cNvPr id="7" name="Date Placeholder 6"/>
          <p:cNvSpPr>
            <a:spLocks noGrp="1"/>
          </p:cNvSpPr>
          <p:nvPr>
            <p:ph type="dt" sz="half" idx="10"/>
          </p:nvPr>
        </p:nvSpPr>
        <p:spPr/>
        <p:txBody>
          <a:bodyPr/>
          <a:lstStyle/>
          <a:p>
            <a:fld id="{08C59F74-A133-E34A-8152-852035BB1190}" type="datetimeFigureOut">
              <a:rPr lang="en-US" smtClean="0"/>
              <a:pPr/>
              <a:t>9/22/2014</a:t>
            </a:fld>
            <a:endParaRPr lang="en-US"/>
          </a:p>
        </p:txBody>
      </p:sp>
      <p:sp>
        <p:nvSpPr>
          <p:cNvPr id="20" name="Footer Placeholder 19"/>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CA15C064-DD44-4CAC-873E-2D1F54821676}" type="slidenum">
              <a:rPr kumimoji="0" lang="en-US" smtClean="0"/>
              <a:pPr/>
              <a:t>‹#›</a:t>
            </a:fld>
            <a:endParaRPr kumimoji="0" lang="en-US" dirty="0"/>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GB"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GB" smtClean="0"/>
              <a:t>Click to edit Master text styles</a:t>
            </a:r>
          </a:p>
          <a:p>
            <a:pPr lvl="1" eaLnBrk="1" latinLnBrk="0" hangingPunct="1"/>
            <a:r>
              <a:rPr lang="en-GB" smtClean="0"/>
              <a:t>Second level</a:t>
            </a:r>
          </a:p>
          <a:p>
            <a:pPr lvl="2" eaLnBrk="1" latinLnBrk="0" hangingPunct="1"/>
            <a:r>
              <a:rPr lang="en-GB" smtClean="0"/>
              <a:t>Third level</a:t>
            </a:r>
          </a:p>
          <a:p>
            <a:pPr lvl="3" eaLnBrk="1" latinLnBrk="0" hangingPunct="1"/>
            <a:r>
              <a:rPr lang="en-GB" smtClean="0"/>
              <a:t>Fourth level</a:t>
            </a:r>
          </a:p>
          <a:p>
            <a:pPr lvl="4" eaLnBrk="1" latinLnBrk="0" hangingPunct="1"/>
            <a:r>
              <a:rPr lang="en-GB" smtClean="0"/>
              <a:t>Fifth level</a:t>
            </a:r>
            <a:endParaRPr kumimoji="0" lang="en-US"/>
          </a:p>
        </p:txBody>
      </p:sp>
      <p:sp>
        <p:nvSpPr>
          <p:cNvPr id="4" name="Date Placeholder 3"/>
          <p:cNvSpPr>
            <a:spLocks noGrp="1"/>
          </p:cNvSpPr>
          <p:nvPr>
            <p:ph type="dt" sz="half" idx="10"/>
          </p:nvPr>
        </p:nvSpPr>
        <p:spPr/>
        <p:txBody>
          <a:bodyPr/>
          <a:lstStyle/>
          <a:p>
            <a:fld id="{08C59F74-A133-E34A-8152-852035BB1190}" type="datetimeFigureOut">
              <a:rPr lang="en-US" smtClean="0"/>
              <a:pPr/>
              <a:t>9/22/2014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C42F72-5229-F148-87B7-B58B462CC24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GB" smtClean="0"/>
              <a:t>Click to edit Master title style</a:t>
            </a:r>
            <a:endParaRPr kumimoji="0" lang="en-US"/>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GB" smtClean="0"/>
              <a:t>Click to edit Master text styles</a:t>
            </a:r>
          </a:p>
          <a:p>
            <a:pPr lvl="1" eaLnBrk="1" latinLnBrk="0" hangingPunct="1"/>
            <a:r>
              <a:rPr lang="en-GB" smtClean="0"/>
              <a:t>Second level</a:t>
            </a:r>
          </a:p>
          <a:p>
            <a:pPr lvl="2" eaLnBrk="1" latinLnBrk="0" hangingPunct="1"/>
            <a:r>
              <a:rPr lang="en-GB" smtClean="0"/>
              <a:t>Third level</a:t>
            </a:r>
          </a:p>
          <a:p>
            <a:pPr lvl="3" eaLnBrk="1" latinLnBrk="0" hangingPunct="1"/>
            <a:r>
              <a:rPr lang="en-GB" smtClean="0"/>
              <a:t>Fourth level</a:t>
            </a:r>
          </a:p>
          <a:p>
            <a:pPr lvl="4" eaLnBrk="1" latinLnBrk="0" hangingPunct="1"/>
            <a:r>
              <a:rPr lang="en-GB" smtClean="0"/>
              <a:t>Fifth level</a:t>
            </a:r>
            <a:endParaRPr kumimoji="0" lang="en-US"/>
          </a:p>
        </p:txBody>
      </p:sp>
      <p:sp>
        <p:nvSpPr>
          <p:cNvPr id="4" name="Date Placeholder 3"/>
          <p:cNvSpPr>
            <a:spLocks noGrp="1"/>
          </p:cNvSpPr>
          <p:nvPr>
            <p:ph type="dt" sz="half" idx="10"/>
          </p:nvPr>
        </p:nvSpPr>
        <p:spPr/>
        <p:txBody>
          <a:bodyPr/>
          <a:lstStyle/>
          <a:p>
            <a:fld id="{08C59F74-A133-E34A-8152-852035BB1190}" type="datetimeFigureOut">
              <a:rPr lang="en-US" smtClean="0"/>
              <a:pPr/>
              <a:t>9/22/2014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C42F72-5229-F148-87B7-B58B462CC24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GB"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GB" smtClean="0"/>
              <a:t>Click to edit Master text styles</a:t>
            </a:r>
          </a:p>
          <a:p>
            <a:pPr lvl="1" eaLnBrk="1" latinLnBrk="0" hangingPunct="1"/>
            <a:r>
              <a:rPr lang="en-GB" smtClean="0"/>
              <a:t>Second level</a:t>
            </a:r>
          </a:p>
          <a:p>
            <a:pPr lvl="2" eaLnBrk="1" latinLnBrk="0" hangingPunct="1"/>
            <a:r>
              <a:rPr lang="en-GB" smtClean="0"/>
              <a:t>Third level</a:t>
            </a:r>
          </a:p>
          <a:p>
            <a:pPr lvl="3" eaLnBrk="1" latinLnBrk="0" hangingPunct="1"/>
            <a:r>
              <a:rPr lang="en-GB" smtClean="0"/>
              <a:t>Fourth level</a:t>
            </a:r>
          </a:p>
          <a:p>
            <a:pPr lvl="4" eaLnBrk="1" latinLnBrk="0" hangingPunct="1"/>
            <a:r>
              <a:rPr lang="en-GB" smtClean="0"/>
              <a:t>Fifth level</a:t>
            </a:r>
            <a:endParaRPr kumimoji="0" lang="en-US"/>
          </a:p>
        </p:txBody>
      </p:sp>
      <p:sp>
        <p:nvSpPr>
          <p:cNvPr id="4" name="Date Placeholder 3"/>
          <p:cNvSpPr>
            <a:spLocks noGrp="1"/>
          </p:cNvSpPr>
          <p:nvPr>
            <p:ph type="dt" sz="half" idx="10"/>
          </p:nvPr>
        </p:nvSpPr>
        <p:spPr/>
        <p:txBody>
          <a:bodyPr/>
          <a:lstStyle/>
          <a:p>
            <a:fld id="{08C59F74-A133-E34A-8152-852035BB1190}" type="datetimeFigureOut">
              <a:rPr lang="en-US" smtClean="0"/>
              <a:pPr/>
              <a:t>9/22/2014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C42F72-5229-F148-87B7-B58B462CC24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lstStyle>
          <a:p>
            <a:r>
              <a:rPr kumimoji="0" lang="en-GB" smtClean="0"/>
              <a:t>Click to edit Master title style</a:t>
            </a:r>
            <a:endParaRPr kumimoji="0" lang="en-US"/>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GB" smtClean="0"/>
              <a:t>Click to edit Master text styles</a:t>
            </a:r>
          </a:p>
        </p:txBody>
      </p:sp>
      <p:sp>
        <p:nvSpPr>
          <p:cNvPr id="4" name="Date Placeholder 3"/>
          <p:cNvSpPr>
            <a:spLocks noGrp="1"/>
          </p:cNvSpPr>
          <p:nvPr>
            <p:ph type="dt" sz="half" idx="10"/>
          </p:nvPr>
        </p:nvSpPr>
        <p:spPr/>
        <p:txBody>
          <a:bodyPr/>
          <a:lstStyle/>
          <a:p>
            <a:fld id="{08C59F74-A133-E34A-8152-852035BB1190}" type="datetimeFigureOut">
              <a:rPr lang="en-US" smtClean="0"/>
              <a:pPr/>
              <a:t>9/22/2014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C42F72-5229-F148-87B7-B58B462CC24B}"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GB" smtClean="0"/>
              <a:t>Click to edit Master title style</a:t>
            </a:r>
            <a:endParaRPr kumimoji="0" lang="en-US"/>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lstStyle>
          <a:p>
            <a:pPr lvl="0" eaLnBrk="1" latinLnBrk="0" hangingPunct="1"/>
            <a:r>
              <a:rPr lang="en-GB" smtClean="0"/>
              <a:t>Click to edit Master text styles</a:t>
            </a:r>
          </a:p>
          <a:p>
            <a:pPr lvl="1" eaLnBrk="1" latinLnBrk="0" hangingPunct="1"/>
            <a:r>
              <a:rPr lang="en-GB" smtClean="0"/>
              <a:t>Second level</a:t>
            </a:r>
          </a:p>
          <a:p>
            <a:pPr lvl="2" eaLnBrk="1" latinLnBrk="0" hangingPunct="1"/>
            <a:r>
              <a:rPr lang="en-GB" smtClean="0"/>
              <a:t>Third level</a:t>
            </a:r>
          </a:p>
          <a:p>
            <a:pPr lvl="3" eaLnBrk="1" latinLnBrk="0" hangingPunct="1"/>
            <a:r>
              <a:rPr lang="en-GB" smtClean="0"/>
              <a:t>Fourth level</a:t>
            </a:r>
          </a:p>
          <a:p>
            <a:pPr lvl="4" eaLnBrk="1" latinLnBrk="0" hangingPunct="1"/>
            <a:r>
              <a:rPr lang="en-GB" smtClean="0"/>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lstStyle>
          <a:p>
            <a:pPr lvl="0" eaLnBrk="1" latinLnBrk="0" hangingPunct="1"/>
            <a:r>
              <a:rPr lang="en-GB" smtClean="0"/>
              <a:t>Click to edit Master text styles</a:t>
            </a:r>
          </a:p>
          <a:p>
            <a:pPr lvl="1" eaLnBrk="1" latinLnBrk="0" hangingPunct="1"/>
            <a:r>
              <a:rPr lang="en-GB" smtClean="0"/>
              <a:t>Second level</a:t>
            </a:r>
          </a:p>
          <a:p>
            <a:pPr lvl="2" eaLnBrk="1" latinLnBrk="0" hangingPunct="1"/>
            <a:r>
              <a:rPr lang="en-GB" smtClean="0"/>
              <a:t>Third level</a:t>
            </a:r>
          </a:p>
          <a:p>
            <a:pPr lvl="3" eaLnBrk="1" latinLnBrk="0" hangingPunct="1"/>
            <a:r>
              <a:rPr lang="en-GB" smtClean="0"/>
              <a:t>Fourth level</a:t>
            </a:r>
          </a:p>
          <a:p>
            <a:pPr lvl="4" eaLnBrk="1" latinLnBrk="0" hangingPunct="1"/>
            <a:r>
              <a:rPr lang="en-GB" smtClean="0"/>
              <a:t>Fifth level</a:t>
            </a:r>
            <a:endParaRPr kumimoji="0" lang="en-US"/>
          </a:p>
        </p:txBody>
      </p:sp>
      <p:sp>
        <p:nvSpPr>
          <p:cNvPr id="5" name="Date Placeholder 4"/>
          <p:cNvSpPr>
            <a:spLocks noGrp="1"/>
          </p:cNvSpPr>
          <p:nvPr>
            <p:ph type="dt" sz="half" idx="10"/>
          </p:nvPr>
        </p:nvSpPr>
        <p:spPr/>
        <p:txBody>
          <a:bodyPr/>
          <a:lstStyle/>
          <a:p>
            <a:fld id="{08C59F74-A133-E34A-8152-852035BB1190}" type="datetimeFigureOut">
              <a:rPr lang="en-US" smtClean="0"/>
              <a:pPr/>
              <a:t>9/22/2014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C42F72-5229-F148-87B7-B58B462CC24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lstStyle>
          <a:p>
            <a:r>
              <a:rPr kumimoji="0" lang="en-GB" smtClean="0"/>
              <a:t>Click to edit Master title style</a:t>
            </a:r>
            <a:endParaRPr kumimoji="0" lang="en-US"/>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GB" smtClean="0"/>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GB" smtClean="0"/>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lstStyle>
          <a:p>
            <a:pPr lvl="0" eaLnBrk="1" latinLnBrk="0" hangingPunct="1"/>
            <a:r>
              <a:rPr lang="en-GB" smtClean="0"/>
              <a:t>Click to edit Master text styles</a:t>
            </a:r>
          </a:p>
          <a:p>
            <a:pPr lvl="1" eaLnBrk="1" latinLnBrk="0" hangingPunct="1"/>
            <a:r>
              <a:rPr lang="en-GB" smtClean="0"/>
              <a:t>Second level</a:t>
            </a:r>
          </a:p>
          <a:p>
            <a:pPr lvl="2" eaLnBrk="1" latinLnBrk="0" hangingPunct="1"/>
            <a:r>
              <a:rPr lang="en-GB" smtClean="0"/>
              <a:t>Third level</a:t>
            </a:r>
          </a:p>
          <a:p>
            <a:pPr lvl="3" eaLnBrk="1" latinLnBrk="0" hangingPunct="1"/>
            <a:r>
              <a:rPr lang="en-GB" smtClean="0"/>
              <a:t>Fourth level</a:t>
            </a:r>
          </a:p>
          <a:p>
            <a:pPr lvl="4" eaLnBrk="1" latinLnBrk="0" hangingPunct="1"/>
            <a:r>
              <a:rPr lang="en-GB" smtClean="0"/>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lstStyle>
          <a:p>
            <a:pPr lvl="0" eaLnBrk="1" latinLnBrk="0" hangingPunct="1"/>
            <a:r>
              <a:rPr lang="en-GB" smtClean="0"/>
              <a:t>Click to edit Master text styles</a:t>
            </a:r>
          </a:p>
          <a:p>
            <a:pPr lvl="1" eaLnBrk="1" latinLnBrk="0" hangingPunct="1"/>
            <a:r>
              <a:rPr lang="en-GB" smtClean="0"/>
              <a:t>Second level</a:t>
            </a:r>
          </a:p>
          <a:p>
            <a:pPr lvl="2" eaLnBrk="1" latinLnBrk="0" hangingPunct="1"/>
            <a:r>
              <a:rPr lang="en-GB" smtClean="0"/>
              <a:t>Third level</a:t>
            </a:r>
          </a:p>
          <a:p>
            <a:pPr lvl="3" eaLnBrk="1" latinLnBrk="0" hangingPunct="1"/>
            <a:r>
              <a:rPr lang="en-GB" smtClean="0"/>
              <a:t>Fourth level</a:t>
            </a:r>
          </a:p>
          <a:p>
            <a:pPr lvl="4" eaLnBrk="1" latinLnBrk="0" hangingPunct="1"/>
            <a:r>
              <a:rPr lang="en-GB" smtClean="0"/>
              <a:t>Fifth level</a:t>
            </a:r>
            <a:endParaRPr kumimoji="0" lang="en-US"/>
          </a:p>
        </p:txBody>
      </p:sp>
      <p:sp>
        <p:nvSpPr>
          <p:cNvPr id="7" name="Date Placeholder 6"/>
          <p:cNvSpPr>
            <a:spLocks noGrp="1"/>
          </p:cNvSpPr>
          <p:nvPr>
            <p:ph type="dt" sz="half" idx="10"/>
          </p:nvPr>
        </p:nvSpPr>
        <p:spPr/>
        <p:txBody>
          <a:bodyPr/>
          <a:lstStyle/>
          <a:p>
            <a:fld id="{08C59F74-A133-E34A-8152-852035BB1190}" type="datetimeFigureOut">
              <a:rPr lang="en-US" smtClean="0"/>
              <a:pPr/>
              <a:t>9/22/2014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C42F72-5229-F148-87B7-B58B462CC24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GB" smtClean="0"/>
              <a:t>Click to edit Master title style</a:t>
            </a:r>
            <a:endParaRPr kumimoji="0" lang="en-US"/>
          </a:p>
        </p:txBody>
      </p:sp>
      <p:sp>
        <p:nvSpPr>
          <p:cNvPr id="3" name="Date Placeholder 2"/>
          <p:cNvSpPr>
            <a:spLocks noGrp="1"/>
          </p:cNvSpPr>
          <p:nvPr>
            <p:ph type="dt" sz="half" idx="10"/>
          </p:nvPr>
        </p:nvSpPr>
        <p:spPr/>
        <p:txBody>
          <a:bodyPr/>
          <a:lstStyle/>
          <a:p>
            <a:fld id="{08C59F74-A133-E34A-8152-852035BB1190}" type="datetimeFigureOut">
              <a:rPr lang="en-US" smtClean="0"/>
              <a:pPr/>
              <a:t>9/22/2014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C42F72-5229-F148-87B7-B58B462CC24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08C59F74-A133-E34A-8152-852035BB1190}" type="datetimeFigureOut">
              <a:rPr lang="en-US" smtClean="0"/>
              <a:pPr/>
              <a:t>9/22/2014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C42F72-5229-F148-87B7-B58B462CC24B}"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lstStyle>
          <a:p>
            <a:r>
              <a:rPr kumimoji="0" lang="en-GB" smtClean="0"/>
              <a:t>Click to edit Master title style</a:t>
            </a:r>
            <a:endParaRPr kumimoji="0" lang="en-US"/>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lstStyle>
          <a:p>
            <a:pPr lvl="0" eaLnBrk="1" latinLnBrk="0" hangingPunct="1"/>
            <a:r>
              <a:rPr kumimoji="0" lang="en-GB" smtClean="0"/>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lstStyle>
          <a:p>
            <a:pPr lvl="0" eaLnBrk="1" latinLnBrk="0" hangingPunct="1"/>
            <a:r>
              <a:rPr lang="en-GB" smtClean="0"/>
              <a:t>Click to edit Master text styles</a:t>
            </a:r>
          </a:p>
          <a:p>
            <a:pPr lvl="1" eaLnBrk="1" latinLnBrk="0" hangingPunct="1"/>
            <a:r>
              <a:rPr lang="en-GB" smtClean="0"/>
              <a:t>Second level</a:t>
            </a:r>
          </a:p>
          <a:p>
            <a:pPr lvl="2" eaLnBrk="1" latinLnBrk="0" hangingPunct="1"/>
            <a:r>
              <a:rPr lang="en-GB" smtClean="0"/>
              <a:t>Third level</a:t>
            </a:r>
          </a:p>
          <a:p>
            <a:pPr lvl="3" eaLnBrk="1" latinLnBrk="0" hangingPunct="1"/>
            <a:r>
              <a:rPr lang="en-GB" smtClean="0"/>
              <a:t>Fourth level</a:t>
            </a:r>
          </a:p>
          <a:p>
            <a:pPr lvl="4" eaLnBrk="1" latinLnBrk="0" hangingPunct="1"/>
            <a:r>
              <a:rPr lang="en-GB" smtClean="0"/>
              <a:t>Fifth level</a:t>
            </a:r>
            <a:endParaRPr kumimoji="0" lang="en-US"/>
          </a:p>
        </p:txBody>
      </p:sp>
      <p:sp>
        <p:nvSpPr>
          <p:cNvPr id="5" name="Date Placeholder 4"/>
          <p:cNvSpPr>
            <a:spLocks noGrp="1"/>
          </p:cNvSpPr>
          <p:nvPr>
            <p:ph type="dt" sz="half" idx="10"/>
          </p:nvPr>
        </p:nvSpPr>
        <p:spPr/>
        <p:txBody>
          <a:bodyPr/>
          <a:lstStyle/>
          <a:p>
            <a:fld id="{08C59F74-A133-E34A-8152-852035BB1190}" type="datetimeFigureOut">
              <a:rPr lang="en-US" smtClean="0"/>
              <a:pPr/>
              <a:t>9/22/2014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C42F72-5229-F148-87B7-B58B462CC24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lstStyle>
          <a:p>
            <a:r>
              <a:rPr kumimoji="0" lang="en-GB" smtClean="0"/>
              <a:t>Click to edit Master title style</a:t>
            </a:r>
            <a:endParaRPr kumimoji="0" lang="en-US"/>
          </a:p>
        </p:txBody>
      </p:sp>
      <p:sp>
        <p:nvSpPr>
          <p:cNvPr id="5" name="Date Placeholder 4"/>
          <p:cNvSpPr>
            <a:spLocks noGrp="1"/>
          </p:cNvSpPr>
          <p:nvPr>
            <p:ph type="dt" sz="half" idx="10"/>
          </p:nvPr>
        </p:nvSpPr>
        <p:spPr/>
        <p:txBody>
          <a:bodyPr/>
          <a:lstStyle/>
          <a:p>
            <a:fld id="{08C59F74-A133-E34A-8152-852035BB1190}" type="datetimeFigureOut">
              <a:rPr lang="en-US" smtClean="0"/>
              <a:pPr/>
              <a:t>9/22/2014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C42F72-5229-F148-87B7-B58B462CC24B}"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lstStyle>
          <a:p>
            <a:pPr marL="0" algn="l" eaLnBrk="1" latinLnBrk="0" hangingPunct="1"/>
            <a:r>
              <a:rPr kumimoji="0" lang="en-GB" smtClean="0"/>
              <a:t>Click icon to add picture</a:t>
            </a:r>
            <a:endParaRPr kumimoji="0" lang="en-US" dirty="0"/>
          </a:p>
        </p:txBody>
      </p:sp>
      <p:sp>
        <p:nvSpPr>
          <p:cNvPr id="9" name="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lstStyle>
          <a:p>
            <a:pPr lvl="0" eaLnBrk="1" latinLnBrk="0" hangingPunct="1"/>
            <a:r>
              <a:rPr kumimoji="0" lang="en-GB"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GB" smtClean="0"/>
              <a:t>Click to edit Master title style</a:t>
            </a:r>
            <a:endParaRPr kumimoji="0" lang="en-US"/>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GB" smtClean="0"/>
              <a:t>Click to edit Master text styles</a:t>
            </a:r>
          </a:p>
          <a:p>
            <a:pPr lvl="1" eaLnBrk="1" latinLnBrk="0" hangingPunct="1"/>
            <a:r>
              <a:rPr kumimoji="0" lang="en-GB" smtClean="0"/>
              <a:t>Second level</a:t>
            </a:r>
          </a:p>
          <a:p>
            <a:pPr lvl="2" eaLnBrk="1" latinLnBrk="0" hangingPunct="1"/>
            <a:r>
              <a:rPr kumimoji="0" lang="en-GB" smtClean="0"/>
              <a:t>Third level</a:t>
            </a:r>
          </a:p>
          <a:p>
            <a:pPr lvl="3" eaLnBrk="1" latinLnBrk="0" hangingPunct="1"/>
            <a:r>
              <a:rPr kumimoji="0" lang="en-GB" smtClean="0"/>
              <a:t>Fourth level</a:t>
            </a:r>
          </a:p>
          <a:p>
            <a:pPr lvl="4" eaLnBrk="1" latinLnBrk="0" hangingPunct="1"/>
            <a:r>
              <a:rPr kumimoji="0" lang="en-GB" smtClean="0"/>
              <a:t>Fifth level</a:t>
            </a:r>
            <a:endParaRPr kumimoji="0" lang="en-US"/>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lstStyle>
          <a:p>
            <a:fld id="{08C59F74-A133-E34A-8152-852035BB1190}" type="datetimeFigureOut">
              <a:rPr lang="en-US" smtClean="0"/>
              <a:pPr/>
              <a:t>9/22/2014</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lstStyle>
          <a:p>
            <a:fld id="{55C42F72-5229-F148-87B7-B58B462CC24B}"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Why should researchers care about data </a:t>
            </a:r>
            <a:r>
              <a:rPr lang="en-US" dirty="0" err="1" smtClean="0"/>
              <a:t>curation</a:t>
            </a:r>
            <a:r>
              <a:rPr lang="en-US" dirty="0" smtClean="0"/>
              <a:t>?</a:t>
            </a:r>
            <a:endParaRPr lang="en-US" dirty="0"/>
          </a:p>
        </p:txBody>
      </p:sp>
      <p:sp>
        <p:nvSpPr>
          <p:cNvPr id="3" name="Subtitle 2"/>
          <p:cNvSpPr>
            <a:spLocks noGrp="1"/>
          </p:cNvSpPr>
          <p:nvPr>
            <p:ph type="subTitle" idx="1"/>
          </p:nvPr>
        </p:nvSpPr>
        <p:spPr/>
        <p:txBody>
          <a:bodyPr/>
          <a:lstStyle/>
          <a:p>
            <a:r>
              <a:rPr lang="en-US" dirty="0" err="1" smtClean="0"/>
              <a:t>Varsha</a:t>
            </a:r>
            <a:r>
              <a:rPr lang="en-US" dirty="0" smtClean="0"/>
              <a:t> </a:t>
            </a:r>
            <a:r>
              <a:rPr lang="en-US" dirty="0" err="1" smtClean="0"/>
              <a:t>Khodiyar</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I’ll write a data paper</a:t>
            </a:r>
            <a:endParaRPr lang="en-US" dirty="0"/>
          </a:p>
        </p:txBody>
      </p:sp>
      <p:sp>
        <p:nvSpPr>
          <p:cNvPr id="3" name="TextBox 2"/>
          <p:cNvSpPr txBox="1"/>
          <p:nvPr/>
        </p:nvSpPr>
        <p:spPr>
          <a:xfrm>
            <a:off x="1183613" y="5899919"/>
            <a:ext cx="7204811" cy="769441"/>
          </a:xfrm>
          <a:prstGeom prst="rect">
            <a:avLst/>
          </a:prstGeom>
          <a:noFill/>
        </p:spPr>
        <p:txBody>
          <a:bodyPr wrap="square" rtlCol="0">
            <a:spAutoFit/>
          </a:bodyPr>
          <a:lstStyle/>
          <a:p>
            <a:pPr>
              <a:buFont typeface="Arial" pitchFamily="34" charset="0"/>
              <a:buChar char="•"/>
            </a:pPr>
            <a:r>
              <a:rPr lang="en-US" sz="2200" dirty="0" smtClean="0"/>
              <a:t> Data is discoverable, accessible and persistent</a:t>
            </a:r>
          </a:p>
          <a:p>
            <a:pPr>
              <a:buFont typeface="Arial" pitchFamily="34" charset="0"/>
              <a:buChar char="•"/>
            </a:pPr>
            <a:r>
              <a:rPr lang="en-US" sz="2200" dirty="0" smtClean="0"/>
              <a:t> Sufficient space for methodological detail</a:t>
            </a:r>
            <a:endParaRPr lang="en-US" sz="2200" dirty="0"/>
          </a:p>
        </p:txBody>
      </p:sp>
      <p:pic>
        <p:nvPicPr>
          <p:cNvPr id="4" name="Picture 2"/>
          <p:cNvPicPr>
            <a:picLocks noChangeAspect="1" noChangeArrowheads="1"/>
          </p:cNvPicPr>
          <p:nvPr/>
        </p:nvPicPr>
        <p:blipFill>
          <a:blip r:embed="rId3"/>
          <a:srcRect l="10147" t="32016" r="38217" b="39446"/>
          <a:stretch>
            <a:fillRect/>
          </a:stretch>
        </p:blipFill>
        <p:spPr bwMode="auto">
          <a:xfrm>
            <a:off x="1251946" y="1556792"/>
            <a:ext cx="7136477" cy="3168352"/>
          </a:xfrm>
          <a:prstGeom prst="rect">
            <a:avLst/>
          </a:prstGeom>
          <a:noFill/>
          <a:ln w="9525">
            <a:solidFill>
              <a:schemeClr val="accent1"/>
            </a:solidFill>
            <a:miter lim="800000"/>
            <a:headEnd/>
            <a:tailEnd/>
          </a:ln>
        </p:spPr>
      </p:pic>
      <p:sp>
        <p:nvSpPr>
          <p:cNvPr id="5" name="TextBox 4"/>
          <p:cNvSpPr txBox="1"/>
          <p:nvPr/>
        </p:nvSpPr>
        <p:spPr>
          <a:xfrm>
            <a:off x="3707904" y="3225210"/>
            <a:ext cx="5233440" cy="2508046"/>
          </a:xfrm>
          <a:prstGeom prst="rect">
            <a:avLst/>
          </a:prstGeom>
          <a:solidFill>
            <a:schemeClr val="bg1"/>
          </a:solidFill>
          <a:ln>
            <a:solidFill>
              <a:schemeClr val="accent1"/>
            </a:solidFill>
          </a:ln>
        </p:spPr>
        <p:txBody>
          <a:bodyPr wrap="square" lIns="136831" tIns="68415" rIns="136831" bIns="68415" rtlCol="0">
            <a:spAutoFit/>
          </a:bodyPr>
          <a:lstStyle/>
          <a:p>
            <a:pPr algn="l"/>
            <a:r>
              <a:rPr lang="en-GB" sz="2200" b="1" i="1" dirty="0" smtClean="0"/>
              <a:t>Materials and Methods</a:t>
            </a:r>
          </a:p>
          <a:p>
            <a:pPr lvl="1" algn="l"/>
            <a:r>
              <a:rPr lang="en-GB" sz="2200" i="1" dirty="0" smtClean="0"/>
              <a:t>Animal surgery</a:t>
            </a:r>
          </a:p>
          <a:p>
            <a:pPr lvl="1" algn="l"/>
            <a:r>
              <a:rPr lang="en-GB" sz="2200" i="1" dirty="0" smtClean="0"/>
              <a:t>Behavioural testing</a:t>
            </a:r>
          </a:p>
          <a:p>
            <a:pPr lvl="1" algn="l"/>
            <a:r>
              <a:rPr lang="en-GB" sz="2200" i="1" dirty="0" smtClean="0"/>
              <a:t>Data collection and cell-type classification</a:t>
            </a:r>
          </a:p>
          <a:p>
            <a:pPr lvl="1" algn="l"/>
            <a:r>
              <a:rPr lang="en-GB" sz="2200" i="1" dirty="0" smtClean="0"/>
              <a:t>Data description</a:t>
            </a:r>
          </a:p>
          <a:p>
            <a:pPr lvl="1" algn="l"/>
            <a:r>
              <a:rPr lang="en-GB" sz="2200" i="1" dirty="0" smtClean="0"/>
              <a:t>Data file organization</a:t>
            </a:r>
          </a:p>
          <a:p>
            <a:pPr lvl="1" algn="l"/>
            <a:r>
              <a:rPr lang="en-GB" sz="2200" i="1" dirty="0" smtClean="0"/>
              <a:t>Metadata organization</a:t>
            </a:r>
            <a:endParaRPr lang="en-GB" sz="2200"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left)">
                                      <p:cBhvr>
                                        <p:cTn id="12" dur="500"/>
                                        <p:tgtEl>
                                          <p:spTgt spid="3">
                                            <p:txEl>
                                              <p:pRg st="0" end="0"/>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left)">
                                      <p:cBhvr>
                                        <p:cTn id="15"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But are we missing something?</a:t>
            </a:r>
            <a:endParaRPr lang="en-GB" dirty="0"/>
          </a:p>
        </p:txBody>
      </p:sp>
      <p:sp>
        <p:nvSpPr>
          <p:cNvPr id="5" name="Text Placeholder 4"/>
          <p:cNvSpPr>
            <a:spLocks noGrp="1"/>
          </p:cNvSpPr>
          <p:nvPr>
            <p:ph type="body" idx="1"/>
          </p:nvPr>
        </p:nvSpPr>
        <p:spPr/>
        <p:txBody>
          <a:bodyPr/>
          <a:lstStyle/>
          <a:p>
            <a:endParaRPr lang="en-GB"/>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Human vs. machine</a:t>
            </a:r>
            <a:endParaRPr lang="en-GB" dirty="0"/>
          </a:p>
        </p:txBody>
      </p:sp>
      <p:pic>
        <p:nvPicPr>
          <p:cNvPr id="2052" name="Picture 4" descr="http://free-psd.org/_ph/4/980638223.jpg"/>
          <p:cNvPicPr>
            <a:picLocks noChangeAspect="1" noChangeArrowheads="1"/>
          </p:cNvPicPr>
          <p:nvPr/>
        </p:nvPicPr>
        <p:blipFill>
          <a:blip r:embed="rId2"/>
          <a:srcRect/>
          <a:stretch>
            <a:fillRect/>
          </a:stretch>
        </p:blipFill>
        <p:spPr bwMode="auto">
          <a:xfrm>
            <a:off x="5148064" y="3832599"/>
            <a:ext cx="3497592" cy="2623194"/>
          </a:xfrm>
          <a:prstGeom prst="rect">
            <a:avLst/>
          </a:prstGeom>
          <a:noFill/>
        </p:spPr>
      </p:pic>
      <p:pic>
        <p:nvPicPr>
          <p:cNvPr id="2054" name="Picture 6" descr="http://s0.geograph.org.uk/geophotos/02/54/68/2546817_f124e5b0.jpg"/>
          <p:cNvPicPr>
            <a:picLocks noChangeAspect="1" noChangeArrowheads="1"/>
          </p:cNvPicPr>
          <p:nvPr/>
        </p:nvPicPr>
        <p:blipFill>
          <a:blip r:embed="rId3"/>
          <a:srcRect/>
          <a:stretch>
            <a:fillRect/>
          </a:stretch>
        </p:blipFill>
        <p:spPr bwMode="auto">
          <a:xfrm>
            <a:off x="1115616" y="1417638"/>
            <a:ext cx="3687776" cy="2448914"/>
          </a:xfrm>
          <a:prstGeom prst="rect">
            <a:avLst/>
          </a:prstGeom>
          <a:noFill/>
        </p:spPr>
      </p:pic>
      <p:sp>
        <p:nvSpPr>
          <p:cNvPr id="7" name="TextBox 6"/>
          <p:cNvSpPr txBox="1"/>
          <p:nvPr/>
        </p:nvSpPr>
        <p:spPr>
          <a:xfrm>
            <a:off x="4875400" y="1417638"/>
            <a:ext cx="4058288" cy="2123658"/>
          </a:xfrm>
          <a:prstGeom prst="rect">
            <a:avLst/>
          </a:prstGeom>
          <a:noFill/>
        </p:spPr>
        <p:txBody>
          <a:bodyPr wrap="square" rtlCol="0">
            <a:spAutoFit/>
          </a:bodyPr>
          <a:lstStyle/>
          <a:p>
            <a:pPr>
              <a:buFont typeface="Arial" pitchFamily="34" charset="0"/>
              <a:buChar char="•"/>
            </a:pPr>
            <a:r>
              <a:rPr lang="en-GB" sz="2200" dirty="0" smtClean="0"/>
              <a:t> Is your data truly discoverable by researchers outside your own domain?</a:t>
            </a:r>
          </a:p>
          <a:p>
            <a:pPr>
              <a:buFont typeface="Arial" pitchFamily="34" charset="0"/>
              <a:buChar char="•"/>
            </a:pPr>
            <a:r>
              <a:rPr lang="en-GB" sz="2200" dirty="0" smtClean="0"/>
              <a:t> Too many papers to read in each person’s own field.</a:t>
            </a:r>
          </a:p>
          <a:p>
            <a:pPr>
              <a:buFont typeface="Arial" pitchFamily="34" charset="0"/>
              <a:buChar char="•"/>
            </a:pPr>
            <a:endParaRPr lang="en-GB" sz="2200" dirty="0"/>
          </a:p>
        </p:txBody>
      </p:sp>
      <p:sp>
        <p:nvSpPr>
          <p:cNvPr id="8" name="TextBox 7"/>
          <p:cNvSpPr txBox="1"/>
          <p:nvPr/>
        </p:nvSpPr>
        <p:spPr>
          <a:xfrm>
            <a:off x="1187624" y="4217893"/>
            <a:ext cx="3687776" cy="2123658"/>
          </a:xfrm>
          <a:prstGeom prst="rect">
            <a:avLst/>
          </a:prstGeom>
          <a:noFill/>
        </p:spPr>
        <p:txBody>
          <a:bodyPr wrap="square" rtlCol="0">
            <a:spAutoFit/>
          </a:bodyPr>
          <a:lstStyle/>
          <a:p>
            <a:pPr>
              <a:buFont typeface="Arial" pitchFamily="34" charset="0"/>
              <a:buChar char="•"/>
            </a:pPr>
            <a:r>
              <a:rPr lang="en-GB" sz="2200" dirty="0" smtClean="0"/>
              <a:t> Could increasing the machine readability of your data result in increased use of your data?</a:t>
            </a:r>
          </a:p>
          <a:p>
            <a:pPr>
              <a:buFont typeface="Arial" pitchFamily="34" charset="0"/>
              <a:buChar char="•"/>
            </a:pPr>
            <a:r>
              <a:rPr lang="en-GB" sz="2200" dirty="0" smtClean="0"/>
              <a:t> Is making an entire dataset machine readable, feasible?</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Metadata</a:t>
            </a:r>
            <a:endParaRPr lang="en-GB" dirty="0"/>
          </a:p>
        </p:txBody>
      </p:sp>
      <p:sp>
        <p:nvSpPr>
          <p:cNvPr id="3" name="Content Placeholder 2"/>
          <p:cNvSpPr>
            <a:spLocks noGrp="1"/>
          </p:cNvSpPr>
          <p:nvPr>
            <p:ph idx="1"/>
          </p:nvPr>
        </p:nvSpPr>
        <p:spPr>
          <a:xfrm>
            <a:off x="1187624" y="1447800"/>
            <a:ext cx="7746064" cy="5149552"/>
          </a:xfrm>
        </p:spPr>
        <p:txBody>
          <a:bodyPr>
            <a:normAutofit/>
          </a:bodyPr>
          <a:lstStyle/>
          <a:p>
            <a:r>
              <a:rPr lang="en-GB" dirty="0" smtClean="0"/>
              <a:t>Fully describe the experiments that generated the data</a:t>
            </a:r>
          </a:p>
          <a:p>
            <a:pPr lvl="1"/>
            <a:r>
              <a:rPr lang="en-GB" dirty="0" smtClean="0"/>
              <a:t>Takes time to ensure full metadata capture</a:t>
            </a:r>
          </a:p>
          <a:p>
            <a:r>
              <a:rPr lang="en-GB" dirty="0" smtClean="0"/>
              <a:t>Structure the metadata to ensure machine readability</a:t>
            </a:r>
          </a:p>
          <a:p>
            <a:pPr lvl="1"/>
            <a:r>
              <a:rPr lang="en-GB" dirty="0" smtClean="0"/>
              <a:t>Structure needs to be decided prospectively</a:t>
            </a:r>
          </a:p>
          <a:p>
            <a:r>
              <a:rPr lang="en-GB" dirty="0" smtClean="0"/>
              <a:t>Metadata can be discovered in automated way</a:t>
            </a:r>
          </a:p>
          <a:p>
            <a:pPr lvl="1"/>
            <a:r>
              <a:rPr lang="en-GB" dirty="0" smtClean="0"/>
              <a:t>Requires relevant infrastructure</a:t>
            </a:r>
            <a:endParaRPr lang="en-GB"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Curation</a:t>
            </a:r>
            <a:r>
              <a:rPr lang="en-GB" dirty="0" smtClean="0"/>
              <a:t> is a specialised task</a:t>
            </a:r>
            <a:endParaRPr lang="en-GB" dirty="0"/>
          </a:p>
        </p:txBody>
      </p:sp>
      <p:sp>
        <p:nvSpPr>
          <p:cNvPr id="3" name="Content Placeholder 2"/>
          <p:cNvSpPr>
            <a:spLocks noGrp="1"/>
          </p:cNvSpPr>
          <p:nvPr>
            <p:ph idx="1"/>
          </p:nvPr>
        </p:nvSpPr>
        <p:spPr/>
        <p:txBody>
          <a:bodyPr/>
          <a:lstStyle/>
          <a:p>
            <a:r>
              <a:rPr lang="en-GB" dirty="0" smtClean="0"/>
              <a:t>Researchers are not data management professionals</a:t>
            </a:r>
          </a:p>
          <a:p>
            <a:r>
              <a:rPr lang="en-GB" dirty="0" smtClean="0"/>
              <a:t>Learning how to curate data, takes time</a:t>
            </a:r>
          </a:p>
          <a:p>
            <a:r>
              <a:rPr lang="en-GB" dirty="0" smtClean="0"/>
              <a:t>Article publication is carried out by specialists (journals).  </a:t>
            </a:r>
          </a:p>
          <a:p>
            <a:r>
              <a:rPr lang="en-GB" dirty="0" smtClean="0"/>
              <a:t>Follows that data publication should also be carried out by specialists.</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Benefits of </a:t>
            </a:r>
            <a:r>
              <a:rPr lang="en-GB" dirty="0" err="1" smtClean="0"/>
              <a:t>curated</a:t>
            </a:r>
            <a:r>
              <a:rPr lang="en-GB" dirty="0" smtClean="0"/>
              <a:t> metadata</a:t>
            </a:r>
            <a:endParaRPr lang="en-GB" dirty="0"/>
          </a:p>
        </p:txBody>
      </p:sp>
      <p:sp>
        <p:nvSpPr>
          <p:cNvPr id="11" name="Content Placeholder 10"/>
          <p:cNvSpPr>
            <a:spLocks noGrp="1"/>
          </p:cNvSpPr>
          <p:nvPr>
            <p:ph idx="1"/>
          </p:nvPr>
        </p:nvSpPr>
        <p:spPr>
          <a:xfrm>
            <a:off x="1435608" y="1447800"/>
            <a:ext cx="7498080" cy="5149552"/>
          </a:xfrm>
        </p:spPr>
        <p:txBody>
          <a:bodyPr>
            <a:normAutofit lnSpcReduction="10000"/>
          </a:bodyPr>
          <a:lstStyle/>
          <a:p>
            <a:r>
              <a:rPr lang="en-GB" dirty="0" smtClean="0"/>
              <a:t>Users of data</a:t>
            </a:r>
          </a:p>
          <a:p>
            <a:pPr lvl="1"/>
            <a:r>
              <a:rPr lang="en-GB" dirty="0" smtClean="0"/>
              <a:t>Data is findable</a:t>
            </a:r>
          </a:p>
          <a:p>
            <a:pPr lvl="1"/>
            <a:r>
              <a:rPr lang="en-GB" dirty="0" smtClean="0"/>
              <a:t>Data provenance is clear</a:t>
            </a:r>
          </a:p>
          <a:p>
            <a:pPr lvl="1"/>
            <a:r>
              <a:rPr lang="en-GB" dirty="0" smtClean="0"/>
              <a:t>Increased data usability</a:t>
            </a:r>
          </a:p>
          <a:p>
            <a:pPr lvl="1"/>
            <a:r>
              <a:rPr lang="en-GB" dirty="0" smtClean="0"/>
              <a:t>Reduce unnecessary duplication of data </a:t>
            </a:r>
          </a:p>
          <a:p>
            <a:pPr lvl="1"/>
            <a:endParaRPr lang="en-GB" dirty="0" smtClean="0"/>
          </a:p>
          <a:p>
            <a:r>
              <a:rPr lang="en-GB" dirty="0" smtClean="0"/>
              <a:t>Data generators</a:t>
            </a:r>
          </a:p>
          <a:p>
            <a:pPr lvl="1"/>
            <a:r>
              <a:rPr lang="en-GB" dirty="0" smtClean="0"/>
              <a:t>Data more likely to be used, so data citation rates will increase</a:t>
            </a:r>
          </a:p>
          <a:p>
            <a:pPr lvl="1"/>
            <a:r>
              <a:rPr lang="en-GB" dirty="0" smtClean="0"/>
              <a:t>Contribute to novel research that data generators would not have carried out</a:t>
            </a:r>
          </a:p>
          <a:p>
            <a:pPr lvl="1"/>
            <a:endParaRPr lang="en-GB"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Metadata as an integral </a:t>
            </a:r>
            <a:r>
              <a:rPr lang="en-GB" dirty="0" smtClean="0"/>
              <a:t>part of </a:t>
            </a:r>
            <a:r>
              <a:rPr lang="en-GB" dirty="0" smtClean="0"/>
              <a:t>a data paper</a:t>
            </a:r>
            <a:endParaRPr lang="en-GB" dirty="0"/>
          </a:p>
        </p:txBody>
      </p:sp>
      <p:pic>
        <p:nvPicPr>
          <p:cNvPr id="35843" name="Picture 3"/>
          <p:cNvPicPr>
            <a:picLocks noChangeAspect="1" noChangeArrowheads="1"/>
          </p:cNvPicPr>
          <p:nvPr/>
        </p:nvPicPr>
        <p:blipFill>
          <a:blip r:embed="rId2"/>
          <a:srcRect l="2880" t="42348" r="36286" b="15386"/>
          <a:stretch>
            <a:fillRect/>
          </a:stretch>
        </p:blipFill>
        <p:spPr bwMode="auto">
          <a:xfrm>
            <a:off x="1353014" y="1700808"/>
            <a:ext cx="7337764" cy="4680520"/>
          </a:xfrm>
          <a:prstGeom prst="rect">
            <a:avLst/>
          </a:prstGeom>
          <a:noFill/>
          <a:ln w="9525">
            <a:solidFill>
              <a:schemeClr val="accent1"/>
            </a:solidFill>
            <a:miter lim="800000"/>
            <a:headEnd/>
            <a:tailEnd/>
          </a:ln>
        </p:spPr>
      </p:pic>
      <p:sp>
        <p:nvSpPr>
          <p:cNvPr id="6" name="Oval 5"/>
          <p:cNvSpPr/>
          <p:nvPr/>
        </p:nvSpPr>
        <p:spPr>
          <a:xfrm>
            <a:off x="2195736" y="5733256"/>
            <a:ext cx="1080120" cy="648072"/>
          </a:xfrm>
          <a:prstGeom prst="ellipse">
            <a:avLst/>
          </a:prstGeom>
          <a:noFill/>
          <a:ln w="12700">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Future possibilities</a:t>
            </a:r>
            <a:endParaRPr lang="en-GB" dirty="0"/>
          </a:p>
        </p:txBody>
      </p:sp>
      <p:sp>
        <p:nvSpPr>
          <p:cNvPr id="5" name="Text Placeholder 4"/>
          <p:cNvSpPr>
            <a:spLocks noGrp="1"/>
          </p:cNvSpPr>
          <p:nvPr>
            <p:ph type="body" idx="1"/>
          </p:nvPr>
        </p:nvSpPr>
        <p:spPr/>
        <p:txBody>
          <a:bodyPr/>
          <a:lstStyle/>
          <a:p>
            <a:endParaRPr lang="en-GB"/>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Machine readable research metadata could lead to...</a:t>
            </a:r>
            <a:endParaRPr lang="en-GB" dirty="0"/>
          </a:p>
        </p:txBody>
      </p:sp>
      <p:sp>
        <p:nvSpPr>
          <p:cNvPr id="3" name="Content Placeholder 2"/>
          <p:cNvSpPr>
            <a:spLocks noGrp="1"/>
          </p:cNvSpPr>
          <p:nvPr>
            <p:ph idx="1"/>
          </p:nvPr>
        </p:nvSpPr>
        <p:spPr>
          <a:xfrm>
            <a:off x="1435608" y="1556792"/>
            <a:ext cx="7498080" cy="2664296"/>
          </a:xfrm>
        </p:spPr>
        <p:txBody>
          <a:bodyPr>
            <a:normAutofit/>
          </a:bodyPr>
          <a:lstStyle/>
          <a:p>
            <a:pPr>
              <a:buNone/>
            </a:pPr>
            <a:r>
              <a:rPr lang="en-GB" dirty="0" smtClean="0"/>
              <a:t>Linked Data </a:t>
            </a:r>
          </a:p>
          <a:p>
            <a:pPr lvl="1">
              <a:buNone/>
            </a:pPr>
            <a:r>
              <a:rPr lang="en-GB" dirty="0" smtClean="0"/>
              <a:t>a way to publish data so that data from different sources can be connected and queried</a:t>
            </a:r>
          </a:p>
          <a:p>
            <a:pPr>
              <a:buNone/>
            </a:pPr>
            <a:endParaRPr lang="en-GB" dirty="0"/>
          </a:p>
        </p:txBody>
      </p:sp>
      <p:pic>
        <p:nvPicPr>
          <p:cNvPr id="36868" name="Picture 4" descr="http://lod-cloud.net/versions/2014-08-30/lod-cloud_colored.png"/>
          <p:cNvPicPr>
            <a:picLocks noChangeAspect="1" noChangeArrowheads="1"/>
          </p:cNvPicPr>
          <p:nvPr/>
        </p:nvPicPr>
        <p:blipFill>
          <a:blip r:embed="rId2"/>
          <a:srcRect/>
          <a:stretch>
            <a:fillRect/>
          </a:stretch>
        </p:blipFill>
        <p:spPr bwMode="auto">
          <a:xfrm>
            <a:off x="1115616" y="1360244"/>
            <a:ext cx="7670717" cy="5021084"/>
          </a:xfrm>
          <a:prstGeom prst="rect">
            <a:avLst/>
          </a:prstGeom>
          <a:noFill/>
        </p:spPr>
      </p:pic>
      <p:sp>
        <p:nvSpPr>
          <p:cNvPr id="6" name="Rectangle 5"/>
          <p:cNvSpPr/>
          <p:nvPr/>
        </p:nvSpPr>
        <p:spPr>
          <a:xfrm>
            <a:off x="1043608" y="6381328"/>
            <a:ext cx="8100392" cy="523220"/>
          </a:xfrm>
          <a:prstGeom prst="rect">
            <a:avLst/>
          </a:prstGeom>
        </p:spPr>
        <p:txBody>
          <a:bodyPr wrap="square">
            <a:spAutoFit/>
          </a:bodyPr>
          <a:lstStyle/>
          <a:p>
            <a:r>
              <a:rPr lang="en-GB" sz="1400" dirty="0" smtClean="0"/>
              <a:t>"Linking Open Data cloud diagram 2014, by Max </a:t>
            </a:r>
            <a:r>
              <a:rPr lang="en-GB" sz="1400" dirty="0" err="1" smtClean="0"/>
              <a:t>Schmachtenberg</a:t>
            </a:r>
            <a:r>
              <a:rPr lang="en-GB" sz="1400" dirty="0" smtClean="0"/>
              <a:t>, Christian </a:t>
            </a:r>
            <a:r>
              <a:rPr lang="en-GB" sz="1400" dirty="0" err="1" smtClean="0"/>
              <a:t>Bizer</a:t>
            </a:r>
            <a:r>
              <a:rPr lang="en-GB" sz="1400" dirty="0" smtClean="0"/>
              <a:t>, </a:t>
            </a:r>
            <a:r>
              <a:rPr lang="en-GB" sz="1400" dirty="0" err="1" smtClean="0"/>
              <a:t>Anja</a:t>
            </a:r>
            <a:r>
              <a:rPr lang="en-GB" sz="1400" dirty="0" smtClean="0"/>
              <a:t> </a:t>
            </a:r>
            <a:r>
              <a:rPr lang="en-GB" sz="1400" dirty="0" err="1" smtClean="0"/>
              <a:t>Jentzsch</a:t>
            </a:r>
            <a:r>
              <a:rPr lang="en-GB" sz="1400" dirty="0" smtClean="0"/>
              <a:t> and Richard </a:t>
            </a:r>
            <a:r>
              <a:rPr lang="en-GB" sz="1400" dirty="0" err="1" smtClean="0"/>
              <a:t>Cyganiak</a:t>
            </a:r>
            <a:r>
              <a:rPr lang="en-GB" sz="1400" dirty="0" smtClean="0"/>
              <a:t>. http://lod-cloud.net/"</a:t>
            </a:r>
            <a:endParaRPr lang="en-GB" sz="1400" dirty="0"/>
          </a:p>
        </p:txBody>
      </p:sp>
      <p:sp>
        <p:nvSpPr>
          <p:cNvPr id="5" name="TextBox 4"/>
          <p:cNvSpPr txBox="1"/>
          <p:nvPr/>
        </p:nvSpPr>
        <p:spPr>
          <a:xfrm>
            <a:off x="6228184" y="1048960"/>
            <a:ext cx="2705504" cy="1107996"/>
          </a:xfrm>
          <a:prstGeom prst="rect">
            <a:avLst/>
          </a:prstGeom>
          <a:noFill/>
        </p:spPr>
        <p:txBody>
          <a:bodyPr wrap="square" rtlCol="0">
            <a:spAutoFit/>
          </a:bodyPr>
          <a:lstStyle/>
          <a:p>
            <a:r>
              <a:rPr lang="en-GB" sz="2200" dirty="0" smtClean="0"/>
              <a:t>Infrastructure for linked research data is </a:t>
            </a:r>
            <a:r>
              <a:rPr lang="en-GB" sz="2200" dirty="0" smtClean="0"/>
              <a:t>being </a:t>
            </a:r>
            <a:r>
              <a:rPr lang="en-GB" sz="2200" dirty="0" smtClean="0"/>
              <a:t>developed</a:t>
            </a:r>
            <a:endParaRPr lang="en-GB" sz="2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nodeType="clickEffect">
                                  <p:stCondLst>
                                    <p:cond delay="0"/>
                                  </p:stCondLst>
                                  <p:childTnLst>
                                    <p:set>
                                      <p:cBhvr>
                                        <p:cTn id="6" dur="1" fill="hold">
                                          <p:stCondLst>
                                            <p:cond delay="0"/>
                                          </p:stCondLst>
                                        </p:cTn>
                                        <p:tgtEl>
                                          <p:spTgt spid="36868"/>
                                        </p:tgtEl>
                                        <p:attrNameLst>
                                          <p:attrName>style.visibility</p:attrName>
                                        </p:attrNameLst>
                                      </p:cBhvr>
                                      <p:to>
                                        <p:strVal val="visible"/>
                                      </p:to>
                                    </p:set>
                                    <p:animEffect transition="in" filter="box(out)">
                                      <p:cBhvr>
                                        <p:cTn id="7" dur="500"/>
                                        <p:tgtEl>
                                          <p:spTgt spid="3686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The beginnings of linked research data</a:t>
            </a:r>
            <a:endParaRPr lang="en-GB" dirty="0"/>
          </a:p>
        </p:txBody>
      </p:sp>
      <p:pic>
        <p:nvPicPr>
          <p:cNvPr id="34817" name="Picture 1"/>
          <p:cNvPicPr>
            <a:picLocks noChangeAspect="1" noChangeArrowheads="1"/>
          </p:cNvPicPr>
          <p:nvPr/>
        </p:nvPicPr>
        <p:blipFill>
          <a:blip r:embed="rId2"/>
          <a:srcRect l="10080" t="14116" r="58960" b="77258"/>
          <a:stretch>
            <a:fillRect/>
          </a:stretch>
        </p:blipFill>
        <p:spPr bwMode="auto">
          <a:xfrm>
            <a:off x="1115616" y="1813682"/>
            <a:ext cx="3096344" cy="792088"/>
          </a:xfrm>
          <a:prstGeom prst="rect">
            <a:avLst/>
          </a:prstGeom>
          <a:noFill/>
          <a:ln w="9525">
            <a:noFill/>
            <a:miter lim="800000"/>
            <a:headEnd/>
            <a:tailEnd/>
          </a:ln>
        </p:spPr>
      </p:pic>
      <p:pic>
        <p:nvPicPr>
          <p:cNvPr id="34819" name="Picture 3"/>
          <p:cNvPicPr>
            <a:picLocks noChangeAspect="1" noChangeArrowheads="1"/>
          </p:cNvPicPr>
          <p:nvPr/>
        </p:nvPicPr>
        <p:blipFill>
          <a:blip r:embed="rId3"/>
          <a:srcRect l="1840" t="39843" r="38401" b="28396"/>
          <a:stretch>
            <a:fillRect/>
          </a:stretch>
        </p:blipFill>
        <p:spPr bwMode="auto">
          <a:xfrm>
            <a:off x="1115616" y="3214277"/>
            <a:ext cx="6624736" cy="3232552"/>
          </a:xfrm>
          <a:prstGeom prst="rect">
            <a:avLst/>
          </a:prstGeom>
          <a:noFill/>
          <a:ln w="9525">
            <a:solidFill>
              <a:schemeClr val="accent6"/>
            </a:solidFill>
            <a:miter lim="800000"/>
            <a:headEnd/>
            <a:tailEnd/>
          </a:ln>
        </p:spPr>
      </p:pic>
      <p:sp>
        <p:nvSpPr>
          <p:cNvPr id="7" name="Rectangle 6"/>
          <p:cNvSpPr/>
          <p:nvPr/>
        </p:nvSpPr>
        <p:spPr>
          <a:xfrm>
            <a:off x="4361688" y="1628800"/>
            <a:ext cx="4572000" cy="1200329"/>
          </a:xfrm>
          <a:prstGeom prst="rect">
            <a:avLst/>
          </a:prstGeom>
        </p:spPr>
        <p:txBody>
          <a:bodyPr>
            <a:spAutoFit/>
          </a:bodyPr>
          <a:lstStyle/>
          <a:p>
            <a:r>
              <a:rPr lang="en-GB" dirty="0" smtClean="0"/>
              <a:t>An open-access database of publicly available antibodies against human protein targets, with user and provider data on antibody efficacy in a range of assays.</a:t>
            </a:r>
            <a:endParaRPr lang="en-GB" dirty="0"/>
          </a:p>
        </p:txBody>
      </p:sp>
      <p:sp>
        <p:nvSpPr>
          <p:cNvPr id="8" name="Rectangle 7"/>
          <p:cNvSpPr/>
          <p:nvPr/>
        </p:nvSpPr>
        <p:spPr>
          <a:xfrm>
            <a:off x="3851920" y="5085184"/>
            <a:ext cx="5081768" cy="1477328"/>
          </a:xfrm>
          <a:prstGeom prst="rect">
            <a:avLst/>
          </a:prstGeom>
          <a:solidFill>
            <a:schemeClr val="bg1"/>
          </a:solidFill>
          <a:ln>
            <a:solidFill>
              <a:schemeClr val="accent6"/>
            </a:solidFill>
          </a:ln>
        </p:spPr>
        <p:txBody>
          <a:bodyPr wrap="square">
            <a:spAutoFit/>
          </a:bodyPr>
          <a:lstStyle/>
          <a:p>
            <a:r>
              <a:rPr lang="en-GB" dirty="0" smtClean="0"/>
              <a:t>“We show that </a:t>
            </a:r>
            <a:r>
              <a:rPr lang="en-GB" dirty="0" err="1" smtClean="0"/>
              <a:t>Antibodypedia</a:t>
            </a:r>
            <a:r>
              <a:rPr lang="en-GB" dirty="0" smtClean="0"/>
              <a:t> may be used to track the development of available and validated antibodies to the individual chromosomes, and thus the database is an attractive tool to identify proteins with no or few antibodies yet generated.”</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4819"/>
                                        </p:tgtEl>
                                        <p:attrNameLst>
                                          <p:attrName>style.visibility</p:attrName>
                                        </p:attrNameLst>
                                      </p:cBhvr>
                                      <p:to>
                                        <p:strVal val="visible"/>
                                      </p:to>
                                    </p:set>
                                    <p:animEffect transition="in" filter="wipe(left)">
                                      <p:cBhvr>
                                        <p:cTn id="7" dur="500"/>
                                        <p:tgtEl>
                                          <p:spTgt spid="34819"/>
                                        </p:tgtEl>
                                      </p:cBhvr>
                                    </p:animEffect>
                                  </p:childTnLst>
                                </p:cTn>
                              </p:par>
                            </p:childTnLst>
                          </p:cTn>
                        </p:par>
                        <p:par>
                          <p:cTn id="8" fill="hold">
                            <p:stCondLst>
                              <p:cond delay="500"/>
                            </p:stCondLst>
                            <p:childTnLst>
                              <p:par>
                                <p:cTn id="9" presetID="4" presetClass="entr" presetSubtype="32"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ox(out)">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Why share data</a:t>
            </a:r>
            <a:endParaRPr lang="en-GB" dirty="0"/>
          </a:p>
        </p:txBody>
      </p:sp>
      <p:sp>
        <p:nvSpPr>
          <p:cNvPr id="3" name="Text Placeholder 2"/>
          <p:cNvSpPr>
            <a:spLocks noGrp="1"/>
          </p:cNvSpPr>
          <p:nvPr>
            <p:ph type="body" idx="1"/>
          </p:nvPr>
        </p:nvSpPr>
        <p:spPr/>
        <p:txBody>
          <a:bodyPr/>
          <a:lstStyle/>
          <a:p>
            <a:endParaRPr lang="en-GB"/>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Summary</a:t>
            </a:r>
            <a:endParaRPr lang="en-GB" dirty="0"/>
          </a:p>
        </p:txBody>
      </p:sp>
      <p:sp>
        <p:nvSpPr>
          <p:cNvPr id="3" name="Content Placeholder 2"/>
          <p:cNvSpPr>
            <a:spLocks noGrp="1"/>
          </p:cNvSpPr>
          <p:nvPr>
            <p:ph idx="1"/>
          </p:nvPr>
        </p:nvSpPr>
        <p:spPr>
          <a:xfrm>
            <a:off x="1187624" y="1268760"/>
            <a:ext cx="7746064" cy="5544616"/>
          </a:xfrm>
        </p:spPr>
        <p:txBody>
          <a:bodyPr>
            <a:normAutofit/>
          </a:bodyPr>
          <a:lstStyle/>
          <a:p>
            <a:r>
              <a:rPr lang="en-GB" dirty="0" smtClean="0"/>
              <a:t>Reusing previously generated data is economical</a:t>
            </a:r>
          </a:p>
          <a:p>
            <a:r>
              <a:rPr lang="en-GB" dirty="0" smtClean="0"/>
              <a:t>Data reuse dependant on discoverable, accessible and usable shared datasets</a:t>
            </a:r>
          </a:p>
          <a:p>
            <a:r>
              <a:rPr lang="en-GB" dirty="0" smtClean="0"/>
              <a:t>Descriptive metadata enhances (re)usability of data</a:t>
            </a:r>
          </a:p>
          <a:p>
            <a:r>
              <a:rPr lang="en-GB" dirty="0" smtClean="0"/>
              <a:t>Capture of structured metadata is a specialist skill</a:t>
            </a:r>
          </a:p>
          <a:p>
            <a:r>
              <a:rPr lang="en-GB" dirty="0" smtClean="0"/>
              <a:t>The future: machine readable metadata will be important</a:t>
            </a:r>
            <a:endParaRPr lang="en-GB"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Picture 2" descr="http://online-sprachen-lernen.com/wp-content/uploads/2011/09/Die-Frage-nach-dem-richtigen-Lernportal.png"/>
          <p:cNvPicPr>
            <a:picLocks noChangeAspect="1" noChangeArrowheads="1"/>
          </p:cNvPicPr>
          <p:nvPr/>
        </p:nvPicPr>
        <p:blipFill>
          <a:blip r:embed="rId2"/>
          <a:srcRect/>
          <a:stretch>
            <a:fillRect/>
          </a:stretch>
        </p:blipFill>
        <p:spPr bwMode="auto">
          <a:xfrm>
            <a:off x="2771800" y="1844824"/>
            <a:ext cx="4267187" cy="4267188"/>
          </a:xfrm>
          <a:prstGeom prst="rect">
            <a:avLst/>
          </a:prstGeom>
          <a:noFill/>
        </p:spPr>
      </p:pic>
      <p:sp>
        <p:nvSpPr>
          <p:cNvPr id="5" name="Title 4"/>
          <p:cNvSpPr>
            <a:spLocks noGrp="1"/>
          </p:cNvSpPr>
          <p:nvPr>
            <p:ph type="title"/>
          </p:nvPr>
        </p:nvSpPr>
        <p:spPr/>
        <p:txBody>
          <a:bodyPr/>
          <a:lstStyle/>
          <a:p>
            <a:r>
              <a:rPr lang="en-GB" dirty="0" smtClean="0"/>
              <a:t>Thanks for listening...</a:t>
            </a:r>
            <a:endParaRPr lang="en-GB"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Expenditure on data generation</a:t>
            </a:r>
            <a:endParaRPr lang="en-US" dirty="0"/>
          </a:p>
        </p:txBody>
      </p:sp>
      <p:sp>
        <p:nvSpPr>
          <p:cNvPr id="3" name="Content Placeholder 2"/>
          <p:cNvSpPr>
            <a:spLocks noGrp="1"/>
          </p:cNvSpPr>
          <p:nvPr>
            <p:ph idx="1"/>
          </p:nvPr>
        </p:nvSpPr>
        <p:spPr>
          <a:xfrm>
            <a:off x="1435608" y="1447800"/>
            <a:ext cx="7498080" cy="5181600"/>
          </a:xfrm>
        </p:spPr>
        <p:txBody>
          <a:bodyPr>
            <a:normAutofit fontScale="92500" lnSpcReduction="10000"/>
          </a:bodyPr>
          <a:lstStyle/>
          <a:p>
            <a:r>
              <a:rPr lang="en-US" dirty="0" smtClean="0"/>
              <a:t>16.8% NIH grant applications funded*</a:t>
            </a:r>
          </a:p>
          <a:p>
            <a:pPr lvl="1"/>
            <a:r>
              <a:rPr lang="en-US" dirty="0" smtClean="0"/>
              <a:t>Hours spent writing grants?</a:t>
            </a:r>
          </a:p>
          <a:p>
            <a:pPr lvl="1"/>
            <a:r>
              <a:rPr lang="en-US" dirty="0" smtClean="0"/>
              <a:t>Hours spent reviewing grants?</a:t>
            </a:r>
          </a:p>
          <a:p>
            <a:pPr lvl="1"/>
            <a:endParaRPr lang="en-US" dirty="0" smtClean="0"/>
          </a:p>
          <a:p>
            <a:r>
              <a:rPr lang="en-US" dirty="0" smtClean="0"/>
              <a:t>Resources are finite/expensive</a:t>
            </a:r>
          </a:p>
          <a:p>
            <a:pPr lvl="1"/>
            <a:r>
              <a:rPr lang="en-US" dirty="0" smtClean="0"/>
              <a:t>Modified animals</a:t>
            </a:r>
          </a:p>
          <a:p>
            <a:pPr lvl="1"/>
            <a:r>
              <a:rPr lang="en-US" dirty="0" smtClean="0"/>
              <a:t>Specialized reagents</a:t>
            </a:r>
          </a:p>
          <a:p>
            <a:pPr lvl="1"/>
            <a:endParaRPr lang="en-US" dirty="0" smtClean="0"/>
          </a:p>
          <a:p>
            <a:r>
              <a:rPr lang="en-US" dirty="0" smtClean="0"/>
              <a:t>Time and effort to generate good, valid data</a:t>
            </a:r>
          </a:p>
          <a:p>
            <a:pPr lvl="1">
              <a:buNone/>
            </a:pPr>
            <a:endParaRPr lang="en-US" dirty="0" smtClean="0"/>
          </a:p>
          <a:p>
            <a:pPr lvl="1">
              <a:buNone/>
            </a:pPr>
            <a:r>
              <a:rPr lang="en-US" sz="2000" dirty="0" smtClean="0"/>
              <a:t>* For fiscal year 2013 (http://</a:t>
            </a:r>
            <a:r>
              <a:rPr lang="en-US" sz="2000" dirty="0" err="1" smtClean="0"/>
              <a:t>report.nih.gov/success_rates/Success_ByIC.cfm</a:t>
            </a:r>
            <a:r>
              <a:rPr lang="en-US" sz="2000" dirty="0" smtClean="0"/>
              <a:t>)</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Reproducibility is a cornerstone of science</a:t>
            </a:r>
            <a:endParaRPr lang="en-US" dirty="0"/>
          </a:p>
        </p:txBody>
      </p:sp>
      <p:sp>
        <p:nvSpPr>
          <p:cNvPr id="3" name="Content Placeholder 2"/>
          <p:cNvSpPr>
            <a:spLocks noGrp="1"/>
          </p:cNvSpPr>
          <p:nvPr>
            <p:ph idx="1"/>
          </p:nvPr>
        </p:nvSpPr>
        <p:spPr>
          <a:xfrm>
            <a:off x="1371600" y="1676400"/>
            <a:ext cx="7498080" cy="4800600"/>
          </a:xfrm>
        </p:spPr>
        <p:txBody>
          <a:bodyPr>
            <a:normAutofit fontScale="92500" lnSpcReduction="20000"/>
          </a:bodyPr>
          <a:lstStyle/>
          <a:p>
            <a:pPr indent="-344488">
              <a:spcBef>
                <a:spcPct val="0"/>
              </a:spcBef>
              <a:buNone/>
            </a:pPr>
            <a:r>
              <a:rPr lang="en-GB" dirty="0" smtClean="0">
                <a:latin typeface="Gill Sans MT"/>
                <a:cs typeface="Gill Sans"/>
              </a:rPr>
              <a:t>“</a:t>
            </a:r>
            <a:r>
              <a:rPr lang="en-GB" i="1" dirty="0" smtClean="0">
                <a:latin typeface="Gill Sans MT"/>
                <a:cs typeface="Gill Sans"/>
              </a:rPr>
              <a:t>[</a:t>
            </a:r>
            <a:r>
              <a:rPr lang="en-GB" i="1" dirty="0" err="1" smtClean="0">
                <a:latin typeface="Gill Sans MT"/>
                <a:cs typeface="Gill Sans"/>
              </a:rPr>
              <a:t>W]e</a:t>
            </a:r>
            <a:r>
              <a:rPr lang="en-GB" i="1" dirty="0" smtClean="0">
                <a:latin typeface="Gill Sans MT"/>
                <a:cs typeface="Gill Sans"/>
              </a:rPr>
              <a:t> evaluated the replication of data analyses in 18 articles on microarray-based gene expression profiling published in Nature Genetics in 2005–2006...We reproduced two analyses in principle and six partially or with some discrepancies; ten could not be reproduced</a:t>
            </a:r>
            <a:r>
              <a:rPr lang="en-GB" b="1" i="1" dirty="0" smtClean="0">
                <a:latin typeface="Gill Sans MT"/>
                <a:cs typeface="Gill Sans"/>
              </a:rPr>
              <a:t>. The main reason for failure to reproduce was data unavailability.</a:t>
            </a:r>
            <a:r>
              <a:rPr lang="en-GB" dirty="0" smtClean="0">
                <a:latin typeface="Gill Sans MT"/>
                <a:cs typeface="Gill Sans"/>
              </a:rPr>
              <a:t>”</a:t>
            </a:r>
          </a:p>
          <a:p>
            <a:pPr indent="-344488">
              <a:spcBef>
                <a:spcPct val="0"/>
              </a:spcBef>
            </a:pPr>
            <a:endParaRPr lang="en-GB" dirty="0" smtClean="0">
              <a:latin typeface="Gill Sans MT"/>
              <a:cs typeface="Gill Sans"/>
            </a:endParaRPr>
          </a:p>
          <a:p>
            <a:pPr indent="-344488">
              <a:spcBef>
                <a:spcPct val="0"/>
              </a:spcBef>
            </a:pPr>
            <a:endParaRPr lang="en-GB" dirty="0" smtClean="0">
              <a:latin typeface="Gill Sans MT"/>
              <a:cs typeface="Gill Sans"/>
            </a:endParaRPr>
          </a:p>
          <a:p>
            <a:pPr indent="-344488">
              <a:spcBef>
                <a:spcPct val="0"/>
              </a:spcBef>
              <a:buNone/>
            </a:pPr>
            <a:r>
              <a:rPr lang="fr-FR" sz="2353" dirty="0" err="1" smtClean="0">
                <a:latin typeface="Gill Sans MT"/>
                <a:cs typeface="Gill Sans"/>
              </a:rPr>
              <a:t>Ioannidis</a:t>
            </a:r>
            <a:r>
              <a:rPr lang="fr-FR" sz="2353" dirty="0" smtClean="0">
                <a:latin typeface="Gill Sans MT"/>
                <a:cs typeface="Gill Sans"/>
              </a:rPr>
              <a:t> JPA. </a:t>
            </a:r>
            <a:r>
              <a:rPr lang="fr-FR" sz="2353" i="1" dirty="0" smtClean="0">
                <a:latin typeface="Gill Sans MT"/>
                <a:cs typeface="Gill Sans"/>
              </a:rPr>
              <a:t>et al.</a:t>
            </a:r>
            <a:r>
              <a:rPr lang="fr-FR" sz="2353" dirty="0" smtClean="0">
                <a:latin typeface="Gill Sans MT"/>
                <a:cs typeface="Gill Sans"/>
              </a:rPr>
              <a:t> </a:t>
            </a:r>
            <a:r>
              <a:rPr lang="en-GB" sz="2353" b="1" dirty="0" smtClean="0">
                <a:latin typeface="Gill Sans MT"/>
                <a:cs typeface="Gill Sans"/>
              </a:rPr>
              <a:t>Repeatability of published microarray gene expression analyses</a:t>
            </a:r>
            <a:r>
              <a:rPr lang="en-GB" sz="2353" dirty="0" smtClean="0">
                <a:latin typeface="Gill Sans MT"/>
                <a:cs typeface="Gill Sans"/>
              </a:rPr>
              <a:t>. </a:t>
            </a:r>
            <a:r>
              <a:rPr lang="en-GB" sz="2353" i="1" dirty="0" smtClean="0">
                <a:latin typeface="Gill Sans MT"/>
                <a:cs typeface="Gill Sans"/>
              </a:rPr>
              <a:t>Nature Genetics</a:t>
            </a:r>
            <a:r>
              <a:rPr lang="en-GB" sz="2353" dirty="0" smtClean="0">
                <a:latin typeface="Gill Sans MT"/>
                <a:cs typeface="Gill Sans"/>
              </a:rPr>
              <a:t> </a:t>
            </a:r>
            <a:r>
              <a:rPr lang="en-GB" sz="2353" b="1" dirty="0" smtClean="0">
                <a:latin typeface="Gill Sans MT"/>
                <a:cs typeface="Gill Sans"/>
              </a:rPr>
              <a:t>41</a:t>
            </a:r>
            <a:r>
              <a:rPr lang="en-GB" sz="2353" dirty="0" smtClean="0">
                <a:latin typeface="Gill Sans MT"/>
                <a:cs typeface="Gill Sans"/>
              </a:rPr>
              <a:t>, 149–55 (2009)</a:t>
            </a:r>
          </a:p>
          <a:p>
            <a:endParaRPr lang="en-US" dirty="0">
              <a:latin typeface="Gill Sans MT"/>
              <a:cs typeface="Gill San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How to share data</a:t>
            </a:r>
            <a:endParaRPr lang="en-GB" dirty="0"/>
          </a:p>
        </p:txBody>
      </p:sp>
      <p:sp>
        <p:nvSpPr>
          <p:cNvPr id="5" name="Text Placeholder 4"/>
          <p:cNvSpPr>
            <a:spLocks noGrp="1"/>
          </p:cNvSpPr>
          <p:nvPr>
            <p:ph type="body" idx="1"/>
          </p:nvPr>
        </p:nvSpPr>
        <p:spPr/>
        <p:txBody>
          <a:bodyPr/>
          <a:lstStyle/>
          <a:p>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Data needs to be…</a:t>
            </a:r>
            <a:endParaRPr lang="en-US" dirty="0"/>
          </a:p>
        </p:txBody>
      </p:sp>
      <p:sp>
        <p:nvSpPr>
          <p:cNvPr id="3" name="Content Placeholder 2"/>
          <p:cNvSpPr>
            <a:spLocks noGrp="1"/>
          </p:cNvSpPr>
          <p:nvPr>
            <p:ph idx="1"/>
          </p:nvPr>
        </p:nvSpPr>
        <p:spPr>
          <a:xfrm>
            <a:off x="1435608" y="1196752"/>
            <a:ext cx="7498080" cy="5472608"/>
          </a:xfrm>
        </p:spPr>
        <p:txBody>
          <a:bodyPr>
            <a:normAutofit fontScale="70000" lnSpcReduction="20000"/>
          </a:bodyPr>
          <a:lstStyle/>
          <a:p>
            <a:r>
              <a:rPr lang="en-US" dirty="0" smtClean="0"/>
              <a:t>Discoverable</a:t>
            </a:r>
          </a:p>
          <a:p>
            <a:pPr lvl="1"/>
            <a:r>
              <a:rPr lang="en-US" dirty="0" smtClean="0"/>
              <a:t>Need to know it’s there</a:t>
            </a:r>
          </a:p>
          <a:p>
            <a:pPr lvl="1"/>
            <a:endParaRPr lang="en-US" dirty="0" smtClean="0"/>
          </a:p>
          <a:p>
            <a:r>
              <a:rPr lang="en-US" dirty="0" smtClean="0"/>
              <a:t>Accessible</a:t>
            </a:r>
          </a:p>
          <a:p>
            <a:pPr lvl="1"/>
            <a:r>
              <a:rPr lang="en-US" dirty="0" smtClean="0"/>
              <a:t>Must be able to get to the data</a:t>
            </a:r>
          </a:p>
          <a:p>
            <a:pPr lvl="1"/>
            <a:endParaRPr lang="en-US" dirty="0" smtClean="0"/>
          </a:p>
          <a:p>
            <a:r>
              <a:rPr lang="en-US" dirty="0" smtClean="0"/>
              <a:t>Usable</a:t>
            </a:r>
          </a:p>
          <a:p>
            <a:pPr lvl="1"/>
            <a:r>
              <a:rPr lang="en-US" dirty="0" smtClean="0"/>
              <a:t>Require sufficient information about how the data was generated</a:t>
            </a:r>
          </a:p>
          <a:p>
            <a:pPr lvl="1"/>
            <a:endParaRPr lang="en-US" dirty="0" smtClean="0"/>
          </a:p>
          <a:p>
            <a:r>
              <a:rPr lang="en-US" dirty="0" smtClean="0"/>
              <a:t>Persistent</a:t>
            </a:r>
          </a:p>
          <a:p>
            <a:pPr lvl="1"/>
            <a:r>
              <a:rPr lang="en-US" dirty="0" smtClean="0"/>
              <a:t>Historical data access as part of the scientific record,  as well as for new research</a:t>
            </a:r>
          </a:p>
          <a:p>
            <a:pPr lvl="1"/>
            <a:endParaRPr lang="en-US" dirty="0" smtClean="0"/>
          </a:p>
          <a:p>
            <a:r>
              <a:rPr lang="en-US" dirty="0" smtClean="0"/>
              <a:t>Reliable</a:t>
            </a:r>
          </a:p>
          <a:p>
            <a:pPr lvl="1"/>
            <a:r>
              <a:rPr lang="en-US" dirty="0" smtClean="0"/>
              <a:t>Data provenance informs data reuse decisions</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US" dirty="0" smtClean="0"/>
              <a:t>Traditional publishing</a:t>
            </a:r>
            <a:endParaRPr lang="en-US" dirty="0"/>
          </a:p>
        </p:txBody>
      </p:sp>
      <p:pic>
        <p:nvPicPr>
          <p:cNvPr id="4" name="Picture 3"/>
          <p:cNvPicPr>
            <a:picLocks noChangeAspect="1"/>
          </p:cNvPicPr>
          <p:nvPr/>
        </p:nvPicPr>
        <p:blipFill>
          <a:blip r:embed="rId3"/>
          <a:stretch>
            <a:fillRect/>
          </a:stretch>
        </p:blipFill>
        <p:spPr>
          <a:xfrm>
            <a:off x="1183613" y="1253762"/>
            <a:ext cx="7766243" cy="2561317"/>
          </a:xfrm>
          <a:prstGeom prst="rect">
            <a:avLst/>
          </a:prstGeom>
          <a:ln>
            <a:solidFill>
              <a:schemeClr val="accent6"/>
            </a:solidFill>
          </a:ln>
        </p:spPr>
      </p:pic>
      <p:pic>
        <p:nvPicPr>
          <p:cNvPr id="5" name="Picture 4"/>
          <p:cNvPicPr>
            <a:picLocks noChangeAspect="1"/>
          </p:cNvPicPr>
          <p:nvPr/>
        </p:nvPicPr>
        <p:blipFill>
          <a:blip r:embed="rId4"/>
          <a:srcRect l="21378" t="15042" r="15892" b="59979"/>
          <a:stretch>
            <a:fillRect/>
          </a:stretch>
        </p:blipFill>
        <p:spPr>
          <a:xfrm>
            <a:off x="1435608" y="2667000"/>
            <a:ext cx="5715000" cy="2286000"/>
          </a:xfrm>
          <a:prstGeom prst="rect">
            <a:avLst/>
          </a:prstGeom>
          <a:ln>
            <a:solidFill>
              <a:schemeClr val="accent6"/>
            </a:solidFill>
          </a:ln>
        </p:spPr>
      </p:pic>
      <p:sp>
        <p:nvSpPr>
          <p:cNvPr id="6" name="TextBox 5"/>
          <p:cNvSpPr txBox="1"/>
          <p:nvPr/>
        </p:nvSpPr>
        <p:spPr>
          <a:xfrm>
            <a:off x="1183613" y="5395863"/>
            <a:ext cx="7204811" cy="1107996"/>
          </a:xfrm>
          <a:prstGeom prst="rect">
            <a:avLst/>
          </a:prstGeom>
          <a:noFill/>
        </p:spPr>
        <p:txBody>
          <a:bodyPr wrap="square" rtlCol="0">
            <a:spAutoFit/>
          </a:bodyPr>
          <a:lstStyle/>
          <a:p>
            <a:pPr>
              <a:buFont typeface="Arial" pitchFamily="34" charset="0"/>
              <a:buChar char="•"/>
            </a:pPr>
            <a:r>
              <a:rPr lang="en-US" sz="2200" dirty="0" smtClean="0"/>
              <a:t> Data </a:t>
            </a:r>
            <a:r>
              <a:rPr lang="en-US" sz="2200" dirty="0"/>
              <a:t>in a PDF is discoverable </a:t>
            </a:r>
            <a:r>
              <a:rPr lang="en-US" sz="2200" dirty="0" smtClean="0"/>
              <a:t>and accessible, by </a:t>
            </a:r>
            <a:r>
              <a:rPr lang="en-US" sz="2200" dirty="0"/>
              <a:t>readers of the paper</a:t>
            </a:r>
          </a:p>
          <a:p>
            <a:pPr>
              <a:buFont typeface="Arial" pitchFamily="34" charset="0"/>
              <a:buChar char="•"/>
            </a:pPr>
            <a:r>
              <a:rPr lang="en-US" sz="2200" dirty="0" smtClean="0"/>
              <a:t> But </a:t>
            </a:r>
            <a:r>
              <a:rPr lang="en-US" sz="2200" dirty="0"/>
              <a:t>is not </a:t>
            </a:r>
            <a:r>
              <a:rPr lang="en-US" sz="2200" dirty="0" smtClean="0"/>
              <a:t>usable </a:t>
            </a:r>
            <a:r>
              <a:rPr lang="en-US" sz="2200" dirty="0"/>
              <a:t>- can't manipulate data in a PDF </a:t>
            </a:r>
            <a:r>
              <a:rPr lang="en-US" sz="2200" dirty="0" smtClean="0"/>
              <a:t>table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ox(ou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wipe(left)">
                                      <p:cBhvr>
                                        <p:cTn id="12" dur="500"/>
                                        <p:tgtEl>
                                          <p:spTgt spid="6">
                                            <p:txEl>
                                              <p:pRg st="0" end="0"/>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wipe(left)">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I’ll send my data when someone asks for it</a:t>
            </a:r>
            <a:endParaRPr lang="en-US" dirty="0"/>
          </a:p>
        </p:txBody>
      </p:sp>
      <p:sp>
        <p:nvSpPr>
          <p:cNvPr id="3" name="Content Placeholder 2"/>
          <p:cNvSpPr>
            <a:spLocks noGrp="1"/>
          </p:cNvSpPr>
          <p:nvPr>
            <p:ph idx="1"/>
          </p:nvPr>
        </p:nvSpPr>
        <p:spPr>
          <a:xfrm>
            <a:off x="838200" y="1752600"/>
            <a:ext cx="7943088" cy="5105400"/>
          </a:xfrm>
        </p:spPr>
        <p:txBody>
          <a:bodyPr>
            <a:normAutofit/>
          </a:bodyPr>
          <a:lstStyle/>
          <a:p>
            <a:r>
              <a:rPr lang="en-US" sz="2600" dirty="0" smtClean="0"/>
              <a:t>“We examined the availability</a:t>
            </a:r>
            <a:br>
              <a:rPr lang="en-US" sz="2600" dirty="0" smtClean="0"/>
            </a:br>
            <a:r>
              <a:rPr lang="en-US" sz="2600" dirty="0" smtClean="0"/>
              <a:t>of data from 516 studies </a:t>
            </a:r>
            <a:br>
              <a:rPr lang="en-US" sz="2600" dirty="0" smtClean="0"/>
            </a:br>
            <a:r>
              <a:rPr lang="en-US" sz="2600" dirty="0" smtClean="0"/>
              <a:t>between 2 and 22 years old</a:t>
            </a:r>
            <a:endParaRPr lang="en-GB" sz="2600" dirty="0" smtClean="0"/>
          </a:p>
          <a:p>
            <a:r>
              <a:rPr lang="en-US" sz="2600" dirty="0" smtClean="0"/>
              <a:t>The odds of a data set </a:t>
            </a:r>
            <a:br>
              <a:rPr lang="en-US" sz="2600" dirty="0" smtClean="0"/>
            </a:br>
            <a:r>
              <a:rPr lang="en-US" sz="2600" dirty="0" smtClean="0"/>
              <a:t>being reported as extant fell by 17% per year</a:t>
            </a:r>
            <a:endParaRPr lang="en-GB" sz="2600" dirty="0" smtClean="0"/>
          </a:p>
          <a:p>
            <a:r>
              <a:rPr lang="en-US" sz="2600" dirty="0" smtClean="0"/>
              <a:t>Broken e-mails and </a:t>
            </a:r>
            <a:r>
              <a:rPr lang="en-US" sz="2600" b="1" dirty="0" smtClean="0"/>
              <a:t>obsolete storage devices </a:t>
            </a:r>
            <a:r>
              <a:rPr lang="en-US" sz="2600" dirty="0" smtClean="0"/>
              <a:t>were the main obstacles to data sharing”</a:t>
            </a:r>
          </a:p>
          <a:p>
            <a:pPr>
              <a:buNone/>
            </a:pPr>
            <a:endParaRPr lang="fr-FR" dirty="0" smtClean="0"/>
          </a:p>
          <a:p>
            <a:pPr>
              <a:buNone/>
            </a:pPr>
            <a:r>
              <a:rPr lang="fr-FR" sz="2162" dirty="0" smtClean="0"/>
              <a:t>  Vines TH. et al. </a:t>
            </a:r>
            <a:r>
              <a:rPr lang="fr-FR" sz="2162" b="1" dirty="0" smtClean="0"/>
              <a:t>The </a:t>
            </a:r>
            <a:r>
              <a:rPr lang="fr-FR" sz="2162" b="1" dirty="0" err="1" smtClean="0"/>
              <a:t>availability</a:t>
            </a:r>
            <a:r>
              <a:rPr lang="fr-FR" sz="2162" b="1" dirty="0" smtClean="0"/>
              <a:t> of </a:t>
            </a:r>
            <a:r>
              <a:rPr lang="fr-FR" sz="2162" b="1" dirty="0" err="1" smtClean="0"/>
              <a:t>research</a:t>
            </a:r>
            <a:r>
              <a:rPr lang="fr-FR" sz="2162" b="1" dirty="0" smtClean="0"/>
              <a:t> data </a:t>
            </a:r>
            <a:r>
              <a:rPr lang="fr-FR" sz="2162" b="1" dirty="0" err="1" smtClean="0"/>
              <a:t>declines</a:t>
            </a:r>
            <a:r>
              <a:rPr lang="fr-FR" sz="2162" b="1" dirty="0" smtClean="0"/>
              <a:t> </a:t>
            </a:r>
            <a:r>
              <a:rPr lang="fr-FR" sz="2162" b="1" dirty="0" err="1" smtClean="0"/>
              <a:t>rapidly</a:t>
            </a:r>
            <a:r>
              <a:rPr lang="fr-FR" sz="2162" b="1" dirty="0" smtClean="0"/>
              <a:t> </a:t>
            </a:r>
            <a:r>
              <a:rPr lang="fr-FR" sz="2162" b="1" dirty="0" err="1" smtClean="0"/>
              <a:t>with</a:t>
            </a:r>
            <a:r>
              <a:rPr lang="fr-FR" sz="2162" b="1" dirty="0" smtClean="0"/>
              <a:t> article </a:t>
            </a:r>
            <a:r>
              <a:rPr lang="fr-FR" sz="2162" b="1" dirty="0" err="1" smtClean="0"/>
              <a:t>age</a:t>
            </a:r>
            <a:r>
              <a:rPr lang="fr-FR" sz="2162" dirty="0" smtClean="0"/>
              <a:t>. </a:t>
            </a:r>
            <a:r>
              <a:rPr lang="en-GB" sz="2162" i="1" dirty="0" err="1" smtClean="0"/>
              <a:t>Curr</a:t>
            </a:r>
            <a:r>
              <a:rPr lang="en-GB" sz="2162" i="1" dirty="0" smtClean="0"/>
              <a:t> </a:t>
            </a:r>
            <a:r>
              <a:rPr lang="en-GB" sz="2162" i="1" dirty="0" err="1" smtClean="0"/>
              <a:t>Biol</a:t>
            </a:r>
            <a:r>
              <a:rPr lang="en-GB" sz="2162" i="1" dirty="0" smtClean="0"/>
              <a:t> </a:t>
            </a:r>
            <a:r>
              <a:rPr lang="en-GB" sz="2162" b="1" dirty="0" smtClean="0"/>
              <a:t>24</a:t>
            </a:r>
            <a:r>
              <a:rPr lang="en-GB" sz="2162" dirty="0" smtClean="0"/>
              <a:t>, 94–7 (2014)</a:t>
            </a:r>
          </a:p>
        </p:txBody>
      </p:sp>
      <p:pic>
        <p:nvPicPr>
          <p:cNvPr id="4" name="Picture 2" descr="Obsolete floppy disks"/>
          <p:cNvPicPr>
            <a:picLocks noChangeAspect="1" noChangeArrowheads="1"/>
          </p:cNvPicPr>
          <p:nvPr/>
        </p:nvPicPr>
        <p:blipFill>
          <a:blip r:embed="rId3"/>
          <a:srcRect/>
          <a:stretch>
            <a:fillRect/>
          </a:stretch>
        </p:blipFill>
        <p:spPr bwMode="auto">
          <a:xfrm>
            <a:off x="5602802" y="1698130"/>
            <a:ext cx="3388798" cy="1654670"/>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I’ll </a:t>
            </a:r>
            <a:r>
              <a:rPr lang="en-US" dirty="0"/>
              <a:t>make my data available in a repository</a:t>
            </a:r>
          </a:p>
        </p:txBody>
      </p:sp>
      <p:pic>
        <p:nvPicPr>
          <p:cNvPr id="1026" name="Picture 2"/>
          <p:cNvPicPr>
            <a:picLocks noChangeAspect="1" noChangeArrowheads="1"/>
          </p:cNvPicPr>
          <p:nvPr/>
        </p:nvPicPr>
        <p:blipFill>
          <a:blip r:embed="rId3"/>
          <a:srcRect l="2880" t="11763" r="38081" b="54515"/>
          <a:stretch>
            <a:fillRect/>
          </a:stretch>
        </p:blipFill>
        <p:spPr bwMode="auto">
          <a:xfrm>
            <a:off x="1435608" y="1628800"/>
            <a:ext cx="4864584" cy="2550940"/>
          </a:xfrm>
          <a:prstGeom prst="rect">
            <a:avLst/>
          </a:prstGeom>
          <a:noFill/>
          <a:ln w="9525">
            <a:solidFill>
              <a:schemeClr val="accent6"/>
            </a:solidFill>
            <a:miter lim="800000"/>
            <a:headEnd/>
            <a:tailEnd/>
          </a:ln>
        </p:spPr>
      </p:pic>
      <p:sp>
        <p:nvSpPr>
          <p:cNvPr id="4" name="TextBox 3"/>
          <p:cNvSpPr txBox="1"/>
          <p:nvPr/>
        </p:nvSpPr>
        <p:spPr>
          <a:xfrm>
            <a:off x="1183613" y="5395863"/>
            <a:ext cx="7204811" cy="1107996"/>
          </a:xfrm>
          <a:prstGeom prst="rect">
            <a:avLst/>
          </a:prstGeom>
          <a:noFill/>
        </p:spPr>
        <p:txBody>
          <a:bodyPr wrap="square" rtlCol="0">
            <a:spAutoFit/>
          </a:bodyPr>
          <a:lstStyle/>
          <a:p>
            <a:pPr>
              <a:buFont typeface="Arial" pitchFamily="34" charset="0"/>
              <a:buChar char="•"/>
            </a:pPr>
            <a:r>
              <a:rPr lang="en-US" sz="2200" dirty="0" smtClean="0"/>
              <a:t> Data is discoverable, accessible and persistent</a:t>
            </a:r>
          </a:p>
          <a:p>
            <a:pPr>
              <a:buFont typeface="Arial" pitchFamily="34" charset="0"/>
              <a:buChar char="•"/>
            </a:pPr>
            <a:r>
              <a:rPr lang="en-US" sz="2200" dirty="0" smtClean="0"/>
              <a:t> But data may not be usable, as limited space for data-specific description in an unstructured repository</a:t>
            </a:r>
            <a:endParaRPr lang="en-US" sz="2200" dirty="0"/>
          </a:p>
        </p:txBody>
      </p:sp>
      <p:pic>
        <p:nvPicPr>
          <p:cNvPr id="1027" name="Picture 3"/>
          <p:cNvPicPr>
            <a:picLocks noChangeAspect="1" noChangeArrowheads="1"/>
          </p:cNvPicPr>
          <p:nvPr/>
        </p:nvPicPr>
        <p:blipFill>
          <a:blip r:embed="rId4"/>
          <a:srcRect l="5016" t="12848" r="7209" b="11755"/>
          <a:stretch>
            <a:fillRect/>
          </a:stretch>
        </p:blipFill>
        <p:spPr bwMode="auto">
          <a:xfrm>
            <a:off x="3740683" y="1124744"/>
            <a:ext cx="5295813" cy="4176464"/>
          </a:xfrm>
          <a:prstGeom prst="rect">
            <a:avLst/>
          </a:prstGeom>
          <a:noFill/>
          <a:ln w="9525">
            <a:solidFill>
              <a:schemeClr val="accent6"/>
            </a:solidFill>
            <a:miter lim="800000"/>
            <a:headEnd/>
            <a:tailEnd/>
          </a:ln>
        </p:spPr>
      </p:pic>
      <p:pic>
        <p:nvPicPr>
          <p:cNvPr id="1028" name="Picture 4"/>
          <p:cNvPicPr>
            <a:picLocks noChangeAspect="1" noChangeArrowheads="1"/>
          </p:cNvPicPr>
          <p:nvPr/>
        </p:nvPicPr>
        <p:blipFill>
          <a:blip r:embed="rId5"/>
          <a:srcRect l="3677" t="15697" r="5351" b="59837"/>
          <a:stretch>
            <a:fillRect/>
          </a:stretch>
        </p:blipFill>
        <p:spPr bwMode="auto">
          <a:xfrm>
            <a:off x="1248806" y="2564904"/>
            <a:ext cx="7582660" cy="1872208"/>
          </a:xfrm>
          <a:prstGeom prst="rect">
            <a:avLst/>
          </a:prstGeom>
          <a:noFill/>
          <a:ln w="9525">
            <a:solidFill>
              <a:schemeClr val="accent6"/>
            </a:solid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Effect transition="in" filter="box(out)">
                                      <p:cBhvr>
                                        <p:cTn id="7" dur="500"/>
                                        <p:tgtEl>
                                          <p:spTgt spid="1027"/>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32" fill="hold" nodeType="clickEffect">
                                  <p:stCondLst>
                                    <p:cond delay="0"/>
                                  </p:stCondLst>
                                  <p:childTnLst>
                                    <p:set>
                                      <p:cBhvr>
                                        <p:cTn id="11" dur="1" fill="hold">
                                          <p:stCondLst>
                                            <p:cond delay="0"/>
                                          </p:stCondLst>
                                        </p:cTn>
                                        <p:tgtEl>
                                          <p:spTgt spid="1028"/>
                                        </p:tgtEl>
                                        <p:attrNameLst>
                                          <p:attrName>style.visibility</p:attrName>
                                        </p:attrNameLst>
                                      </p:cBhvr>
                                      <p:to>
                                        <p:strVal val="visible"/>
                                      </p:to>
                                    </p:set>
                                    <p:animEffect transition="in" filter="box(out)">
                                      <p:cBhvr>
                                        <p:cTn id="12" dur="500"/>
                                        <p:tgtEl>
                                          <p:spTgt spid="102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wipe(left)">
                                      <p:cBhvr>
                                        <p:cTn id="17" dur="500"/>
                                        <p:tgtEl>
                                          <p:spTgt spid="4">
                                            <p:txEl>
                                              <p:pRg st="0" end="0"/>
                                            </p:txEl>
                                          </p:spTgt>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wipe(left)">
                                      <p:cBhvr>
                                        <p:cTn id="20"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allAtOnce"/>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ＭＳ ゴシック"/>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ＭＳ ゴシック"/>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Solstice.thmx</Template>
  <TotalTime>368</TotalTime>
  <Words>705</Words>
  <Application>Microsoft Office PowerPoint</Application>
  <PresentationFormat>On-screen Show (4:3)</PresentationFormat>
  <Paragraphs>111</Paragraphs>
  <Slides>21</Slides>
  <Notes>8</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Solstice</vt:lpstr>
      <vt:lpstr>Why should researchers care about data curation?</vt:lpstr>
      <vt:lpstr>Why share data</vt:lpstr>
      <vt:lpstr>Expenditure on data generation</vt:lpstr>
      <vt:lpstr>Reproducibility is a cornerstone of science</vt:lpstr>
      <vt:lpstr>How to share data</vt:lpstr>
      <vt:lpstr>Data needs to be…</vt:lpstr>
      <vt:lpstr>Traditional publishing</vt:lpstr>
      <vt:lpstr>I’ll send my data when someone asks for it</vt:lpstr>
      <vt:lpstr>I’ll make my data available in a repository</vt:lpstr>
      <vt:lpstr>I’ll write a data paper</vt:lpstr>
      <vt:lpstr>But are we missing something?</vt:lpstr>
      <vt:lpstr>Human vs. machine</vt:lpstr>
      <vt:lpstr>Metadata</vt:lpstr>
      <vt:lpstr>Curation is a specialised task</vt:lpstr>
      <vt:lpstr>Benefits of curated metadata</vt:lpstr>
      <vt:lpstr>Metadata as an integral part of a data paper</vt:lpstr>
      <vt:lpstr>Future possibilities</vt:lpstr>
      <vt:lpstr>Machine readable research metadata could lead to...</vt:lpstr>
      <vt:lpstr>The beginnings of linked research data</vt:lpstr>
      <vt:lpstr>Summary</vt:lpstr>
      <vt:lpstr>Thanks for listening...</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curated Data benefit me?</dc:title>
  <dc:creator>Varsha Khodiyar</dc:creator>
  <cp:lastModifiedBy>Varsha Khodiyar</cp:lastModifiedBy>
  <cp:revision>53</cp:revision>
  <dcterms:created xsi:type="dcterms:W3CDTF">2014-09-22T15:54:16Z</dcterms:created>
  <dcterms:modified xsi:type="dcterms:W3CDTF">2014-09-22T22:20:13Z</dcterms:modified>
</cp:coreProperties>
</file>